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7556500" cy="106934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640490" rtl="0" fontAlgn="auto" latinLnBrk="0" hangingPunct="0">
      <a:lnSpc>
        <a:spcPct val="100000"/>
      </a:lnSpc>
      <a:spcBef>
        <a:spcPts val="0"/>
      </a:spcBef>
      <a:spcAft>
        <a:spcPts val="0"/>
      </a:spcAft>
      <a:buClrTx/>
      <a:buSzTx/>
      <a:buFontTx/>
      <a:buNone/>
      <a:tabLst/>
      <a:defRPr kumimoji="0" sz="22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640490" rtl="0" fontAlgn="auto" latinLnBrk="0" hangingPunct="0">
      <a:lnSpc>
        <a:spcPct val="100000"/>
      </a:lnSpc>
      <a:spcBef>
        <a:spcPts val="0"/>
      </a:spcBef>
      <a:spcAft>
        <a:spcPts val="0"/>
      </a:spcAft>
      <a:buClrTx/>
      <a:buSzTx/>
      <a:buFontTx/>
      <a:buNone/>
      <a:tabLst/>
      <a:defRPr kumimoji="0" sz="22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640490" rtl="0" fontAlgn="auto" latinLnBrk="0" hangingPunct="0">
      <a:lnSpc>
        <a:spcPct val="100000"/>
      </a:lnSpc>
      <a:spcBef>
        <a:spcPts val="0"/>
      </a:spcBef>
      <a:spcAft>
        <a:spcPts val="0"/>
      </a:spcAft>
      <a:buClrTx/>
      <a:buSzTx/>
      <a:buFontTx/>
      <a:buNone/>
      <a:tabLst/>
      <a:defRPr kumimoji="0" sz="22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640490" rtl="0" fontAlgn="auto" latinLnBrk="0" hangingPunct="0">
      <a:lnSpc>
        <a:spcPct val="100000"/>
      </a:lnSpc>
      <a:spcBef>
        <a:spcPts val="0"/>
      </a:spcBef>
      <a:spcAft>
        <a:spcPts val="0"/>
      </a:spcAft>
      <a:buClrTx/>
      <a:buSzTx/>
      <a:buFontTx/>
      <a:buNone/>
      <a:tabLst/>
      <a:defRPr kumimoji="0" sz="22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640490" rtl="0" fontAlgn="auto" latinLnBrk="0" hangingPunct="0">
      <a:lnSpc>
        <a:spcPct val="100000"/>
      </a:lnSpc>
      <a:spcBef>
        <a:spcPts val="0"/>
      </a:spcBef>
      <a:spcAft>
        <a:spcPts val="0"/>
      </a:spcAft>
      <a:buClrTx/>
      <a:buSzTx/>
      <a:buFontTx/>
      <a:buNone/>
      <a:tabLst/>
      <a:defRPr kumimoji="0" sz="22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640490" rtl="0" fontAlgn="auto" latinLnBrk="0" hangingPunct="0">
      <a:lnSpc>
        <a:spcPct val="100000"/>
      </a:lnSpc>
      <a:spcBef>
        <a:spcPts val="0"/>
      </a:spcBef>
      <a:spcAft>
        <a:spcPts val="0"/>
      </a:spcAft>
      <a:buClrTx/>
      <a:buSzTx/>
      <a:buFontTx/>
      <a:buNone/>
      <a:tabLst/>
      <a:defRPr kumimoji="0" sz="22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640490" rtl="0" fontAlgn="auto" latinLnBrk="0" hangingPunct="0">
      <a:lnSpc>
        <a:spcPct val="100000"/>
      </a:lnSpc>
      <a:spcBef>
        <a:spcPts val="0"/>
      </a:spcBef>
      <a:spcAft>
        <a:spcPts val="0"/>
      </a:spcAft>
      <a:buClrTx/>
      <a:buSzTx/>
      <a:buFontTx/>
      <a:buNone/>
      <a:tabLst/>
      <a:defRPr kumimoji="0" sz="22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640490" rtl="0" fontAlgn="auto" latinLnBrk="0" hangingPunct="0">
      <a:lnSpc>
        <a:spcPct val="100000"/>
      </a:lnSpc>
      <a:spcBef>
        <a:spcPts val="0"/>
      </a:spcBef>
      <a:spcAft>
        <a:spcPts val="0"/>
      </a:spcAft>
      <a:buClrTx/>
      <a:buSzTx/>
      <a:buFontTx/>
      <a:buNone/>
      <a:tabLst/>
      <a:defRPr kumimoji="0" sz="22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640490" rtl="0" fontAlgn="auto" latinLnBrk="0" hangingPunct="0">
      <a:lnSpc>
        <a:spcPct val="100000"/>
      </a:lnSpc>
      <a:spcBef>
        <a:spcPts val="0"/>
      </a:spcBef>
      <a:spcAft>
        <a:spcPts val="0"/>
      </a:spcAft>
      <a:buClrTx/>
      <a:buSzTx/>
      <a:buFontTx/>
      <a:buNone/>
      <a:tabLst/>
      <a:defRPr kumimoji="0" sz="22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3175" cap="flat">
              <a:noFill/>
              <a:miter lim="400000"/>
            </a:ln>
          </a:right>
          <a:top>
            <a:ln w="12700" cap="flat">
              <a:noFill/>
              <a:miter lim="400000"/>
            </a:ln>
          </a:top>
          <a:bottom>
            <a:ln w="12700" cap="flat">
              <a:noFill/>
              <a:miter lim="400000"/>
            </a:ln>
          </a:bottom>
          <a:insideH>
            <a:ln w="12700" cap="flat">
              <a:noFill/>
              <a:miter lim="400000"/>
            </a:ln>
          </a:insideH>
          <a:insideV>
            <a:ln w="3175"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3175" cap="flat">
              <a:solidFill>
                <a:srgbClr val="3797C6"/>
              </a:solidFill>
              <a:prstDash val="solid"/>
              <a:miter lim="400000"/>
            </a:ln>
          </a:top>
          <a:bottom>
            <a:ln w="12700" cap="flat">
              <a:noFill/>
              <a:miter lim="400000"/>
            </a:ln>
          </a:bottom>
          <a:insideH>
            <a:ln w="3175"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3175" cap="flat">
              <a:noFill/>
              <a:miter lim="400000"/>
            </a:ln>
          </a:bottom>
          <a:insideH>
            <a:ln w="3175"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3175" cap="flat">
              <a:solidFill>
                <a:srgbClr val="B8B8B8"/>
              </a:solidFill>
              <a:prstDash val="solid"/>
              <a:miter lim="400000"/>
            </a:ln>
          </a:left>
          <a:right>
            <a:ln w="3175" cap="flat">
              <a:solidFill>
                <a:srgbClr val="B8B8B8"/>
              </a:solidFill>
              <a:prstDash val="solid"/>
              <a:miter lim="400000"/>
            </a:ln>
          </a:right>
          <a:top>
            <a:ln w="3175" cap="flat">
              <a:solidFill>
                <a:srgbClr val="B8B8B8"/>
              </a:solidFill>
              <a:prstDash val="solid"/>
              <a:miter lim="400000"/>
            </a:ln>
          </a:top>
          <a:bottom>
            <a:ln w="3175" cap="flat">
              <a:solidFill>
                <a:srgbClr val="B8B8B8"/>
              </a:solidFill>
              <a:prstDash val="solid"/>
              <a:miter lim="400000"/>
            </a:ln>
          </a:bottom>
          <a:insideH>
            <a:ln w="3175" cap="flat">
              <a:solidFill>
                <a:srgbClr val="B8B8B8"/>
              </a:solidFill>
              <a:prstDash val="solid"/>
              <a:miter lim="400000"/>
            </a:ln>
          </a:insideH>
          <a:insideV>
            <a:ln w="3175"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
          <a:latin typeface="Helvetica Neue Medium"/>
          <a:ea typeface="Helvetica Neue Medium"/>
          <a:cs typeface="Helvetica Neue Medium"/>
        </a:font>
        <a:srgbClr val="FFFFFF"/>
      </a:tcTxStyle>
      <a:tcStyle>
        <a:tcBdr>
          <a:left>
            <a:ln w="3175" cap="flat">
              <a:solidFill>
                <a:srgbClr val="606060"/>
              </a:solidFill>
              <a:prstDash val="solid"/>
              <a:miter lim="400000"/>
            </a:ln>
          </a:left>
          <a:right>
            <a:ln w="3175" cap="flat">
              <a:solidFill>
                <a:srgbClr val="606060"/>
              </a:solidFill>
              <a:prstDash val="solid"/>
              <a:miter lim="400000"/>
            </a:ln>
          </a:right>
          <a:top>
            <a:ln w="3175" cap="flat">
              <a:solidFill>
                <a:srgbClr val="606060"/>
              </a:solidFill>
              <a:prstDash val="solid"/>
              <a:miter lim="400000"/>
            </a:ln>
          </a:top>
          <a:bottom>
            <a:ln w="3175" cap="flat">
              <a:solidFill>
                <a:srgbClr val="606060"/>
              </a:solidFill>
              <a:prstDash val="solid"/>
              <a:miter lim="400000"/>
            </a:ln>
          </a:bottom>
          <a:insideH>
            <a:ln w="3175" cap="flat">
              <a:solidFill>
                <a:srgbClr val="606060"/>
              </a:solidFill>
              <a:prstDash val="solid"/>
              <a:miter lim="400000"/>
            </a:ln>
          </a:insideH>
          <a:insideV>
            <a:ln w="3175"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3175" cap="flat">
              <a:solidFill>
                <a:srgbClr val="606060"/>
              </a:solidFill>
              <a:prstDash val="solid"/>
              <a:miter lim="400000"/>
            </a:ln>
          </a:left>
          <a:right>
            <a:ln w="3175" cap="flat">
              <a:solidFill>
                <a:srgbClr val="606060"/>
              </a:solidFill>
              <a:prstDash val="solid"/>
              <a:miter lim="400000"/>
            </a:ln>
          </a:right>
          <a:top>
            <a:ln w="3175" cap="flat">
              <a:solidFill>
                <a:srgbClr val="606060"/>
              </a:solidFill>
              <a:prstDash val="solid"/>
              <a:miter lim="400000"/>
            </a:ln>
          </a:top>
          <a:bottom>
            <a:ln w="3175" cap="flat">
              <a:solidFill>
                <a:srgbClr val="606060"/>
              </a:solidFill>
              <a:prstDash val="solid"/>
              <a:miter lim="400000"/>
            </a:ln>
          </a:bottom>
          <a:insideH>
            <a:ln w="3175" cap="flat">
              <a:solidFill>
                <a:srgbClr val="606060"/>
              </a:solidFill>
              <a:prstDash val="solid"/>
              <a:miter lim="400000"/>
            </a:ln>
          </a:insideH>
          <a:insideV>
            <a:ln w="3175" cap="flat">
              <a:solidFill>
                <a:srgbClr val="606060"/>
              </a:solidFill>
              <a:prstDash val="solid"/>
              <a:miter lim="400000"/>
            </a:ln>
          </a:insideV>
        </a:tcBdr>
        <a:fill>
          <a:solidFill>
            <a:srgbClr val="EBEBEB"/>
          </a:solidFill>
        </a:fill>
      </a:tcStyle>
    </a:lastRow>
    <a:firstRow>
      <a:tcTxStyle b="off" i="off">
        <a:font>
          <a:latin typeface="Helvetica Neue Medium"/>
          <a:ea typeface="Helvetica Neue Medium"/>
          <a:cs typeface="Helvetica Neue Medium"/>
        </a:font>
        <a:srgbClr val="FFFFFF"/>
      </a:tcTxStyle>
      <a:tcStyle>
        <a:tcBdr>
          <a:left>
            <a:ln w="3175" cap="flat">
              <a:solidFill>
                <a:srgbClr val="929292"/>
              </a:solidFill>
              <a:prstDash val="solid"/>
              <a:miter lim="400000"/>
            </a:ln>
          </a:left>
          <a:right>
            <a:ln w="3175" cap="flat">
              <a:solidFill>
                <a:srgbClr val="929292"/>
              </a:solidFill>
              <a:prstDash val="solid"/>
              <a:miter lim="400000"/>
            </a:ln>
          </a:right>
          <a:top>
            <a:ln w="3175" cap="flat">
              <a:solidFill>
                <a:srgbClr val="606060"/>
              </a:solidFill>
              <a:prstDash val="solid"/>
              <a:miter lim="400000"/>
            </a:ln>
          </a:top>
          <a:bottom>
            <a:ln w="3175" cap="flat">
              <a:solidFill>
                <a:srgbClr val="606060"/>
              </a:solidFill>
              <a:prstDash val="solid"/>
              <a:miter lim="400000"/>
            </a:ln>
          </a:bottom>
          <a:insideH>
            <a:ln w="3175" cap="flat">
              <a:solidFill>
                <a:srgbClr val="929292"/>
              </a:solidFill>
              <a:prstDash val="solid"/>
              <a:miter lim="400000"/>
            </a:ln>
          </a:insideH>
          <a:insideV>
            <a:ln w="3175"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3175" cap="flat">
              <a:solidFill>
                <a:srgbClr val="5D5D5D"/>
              </a:solidFill>
              <a:custDash>
                <a:ds d="200000" sp="200000"/>
              </a:custDash>
              <a:miter lim="400000"/>
            </a:ln>
          </a:left>
          <a:right>
            <a:ln w="3175" cap="flat">
              <a:solidFill>
                <a:srgbClr val="5D5D5D"/>
              </a:solidFill>
              <a:custDash>
                <a:ds d="200000" sp="200000"/>
              </a:custDash>
              <a:miter lim="400000"/>
            </a:ln>
          </a:right>
          <a:top>
            <a:ln w="3175" cap="flat">
              <a:solidFill>
                <a:srgbClr val="5D5D5D"/>
              </a:solidFill>
              <a:custDash>
                <a:ds d="200000" sp="200000"/>
              </a:custDash>
              <a:miter lim="400000"/>
            </a:ln>
          </a:top>
          <a:bottom>
            <a:ln w="3175" cap="flat">
              <a:solidFill>
                <a:srgbClr val="5D5D5D"/>
              </a:solidFill>
              <a:custDash>
                <a:ds d="200000" sp="200000"/>
              </a:custDash>
              <a:miter lim="400000"/>
            </a:ln>
          </a:bottom>
          <a:insideH>
            <a:ln w="3175" cap="flat">
              <a:solidFill>
                <a:srgbClr val="5D5D5D"/>
              </a:solidFill>
              <a:custDash>
                <a:ds d="200000" sp="200000"/>
              </a:custDash>
              <a:miter lim="400000"/>
            </a:ln>
          </a:insideH>
          <a:insideV>
            <a:ln w="3175"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
          <a:latin typeface="Helvetica Neue Medium"/>
          <a:ea typeface="Helvetica Neue Medium"/>
          <a:cs typeface="Helvetica Neue Medium"/>
        </a:font>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F9BA00"/>
          </a:solidFill>
        </a:fill>
      </a:tcStyle>
    </a:firstCol>
    <a:lastRow>
      <a:tcTxStyle b="off" i="off">
        <a:font>
          <a:latin typeface="Helvetica Neue Medium"/>
          <a:ea typeface="Helvetica Neue Medium"/>
          <a:cs typeface="Helvetica Neue Medium"/>
        </a:font>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FF9400"/>
          </a:solidFill>
        </a:fill>
      </a:tcStyle>
    </a:lastRow>
    <a:firstRow>
      <a:tcTxStyle b="off" i="off">
        <a:font>
          <a:latin typeface="Helvetica Neue Medium"/>
          <a:ea typeface="Helvetica Neue Medium"/>
          <a:cs typeface="Helvetica Neue Medium"/>
        </a:font>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A6AAA9"/>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A6AAA9"/>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A6AAA9"/>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A6AAA9"/>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3175" cap="flat">
              <a:solidFill>
                <a:srgbClr val="000000"/>
              </a:solidFill>
              <a:prstDash val="solid"/>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3175" cap="flat">
              <a:solidFill>
                <a:srgbClr val="000000"/>
              </a:solidFill>
              <a:prstDash val="solid"/>
              <a:miter lim="400000"/>
            </a:ln>
          </a:top>
          <a:bottom>
            <a:ln w="12700" cap="flat">
              <a:noFill/>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12700" cap="flat">
              <a:noFill/>
              <a:miter lim="400000"/>
            </a:ln>
          </a:top>
          <a:bottom>
            <a:ln w="3175" cap="flat">
              <a:solidFill>
                <a:srgbClr val="000000"/>
              </a:solidFill>
              <a:prstDash val="solid"/>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57"/>
  </p:normalViewPr>
  <p:slideViewPr>
    <p:cSldViewPr snapToGrid="0">
      <p:cViewPr varScale="1">
        <p:scale>
          <a:sx n="62" d="100"/>
          <a:sy n="62" d="100"/>
        </p:scale>
        <p:origin x="3288"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3" name="Shape 223"/>
          <p:cNvSpPr>
            <a:spLocks noGrp="1" noRot="1" noChangeAspect="1"/>
          </p:cNvSpPr>
          <p:nvPr>
            <p:ph type="sldImg"/>
          </p:nvPr>
        </p:nvSpPr>
        <p:spPr>
          <a:xfrm>
            <a:off x="1143000" y="685800"/>
            <a:ext cx="4572000" cy="3429000"/>
          </a:xfrm>
          <a:prstGeom prst="rect">
            <a:avLst/>
          </a:prstGeom>
        </p:spPr>
        <p:txBody>
          <a:bodyPr/>
          <a:lstStyle/>
          <a:p>
            <a:endParaRPr/>
          </a:p>
        </p:txBody>
      </p:sp>
      <p:sp>
        <p:nvSpPr>
          <p:cNvPr id="224" name="Shape 224"/>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Title - Top">
    <p:spTree>
      <p:nvGrpSpPr>
        <p:cNvPr id="1" name=""/>
        <p:cNvGrpSpPr/>
        <p:nvPr/>
      </p:nvGrpSpPr>
      <p:grpSpPr>
        <a:xfrm>
          <a:off x="0" y="0"/>
          <a:ext cx="0" cy="0"/>
          <a:chOff x="0" y="0"/>
          <a:chExt cx="0" cy="0"/>
        </a:xfrm>
      </p:grpSpPr>
      <p:sp>
        <p:nvSpPr>
          <p:cNvPr id="155" name="Title Text"/>
          <p:cNvSpPr txBox="1">
            <a:spLocks noGrp="1"/>
          </p:cNvSpPr>
          <p:nvPr>
            <p:ph type="title"/>
          </p:nvPr>
        </p:nvSpPr>
        <p:spPr>
          <a:xfrm>
            <a:off x="761380" y="2833792"/>
            <a:ext cx="6033740" cy="1173612"/>
          </a:xfrm>
          <a:prstGeom prst="rect">
            <a:avLst/>
          </a:prstGeom>
        </p:spPr>
        <p:txBody>
          <a:bodyPr anchor="ctr"/>
          <a:lstStyle/>
          <a:p>
            <a:r>
              <a:t>Title Text</a:t>
            </a:r>
          </a:p>
        </p:txBody>
      </p:sp>
      <p:sp>
        <p:nvSpPr>
          <p:cNvPr id="156" name="Slide Number"/>
          <p:cNvSpPr txBox="1">
            <a:spLocks noGrp="1"/>
          </p:cNvSpPr>
          <p:nvPr>
            <p:ph type="sldNum" sz="quarter" idx="2"/>
          </p:nvPr>
        </p:nvSpPr>
        <p:spPr>
          <a:prstGeom prst="rect">
            <a:avLst/>
          </a:prstGeom>
        </p:spPr>
        <p:txBody>
          <a:bodyPr/>
          <a:lstStyle>
            <a:lvl1pPr>
              <a:defRPr>
                <a:latin typeface="Helvetica Neue Light"/>
                <a:ea typeface="Helvetica Neue Light"/>
                <a:cs typeface="Helvetica Neue Light"/>
                <a:sym typeface="Helvetica Neue Light"/>
              </a:defRPr>
            </a:lvl1p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Title &amp; Bullets">
    <p:spTree>
      <p:nvGrpSpPr>
        <p:cNvPr id="1" name=""/>
        <p:cNvGrpSpPr/>
        <p:nvPr/>
      </p:nvGrpSpPr>
      <p:grpSpPr>
        <a:xfrm>
          <a:off x="0" y="0"/>
          <a:ext cx="0" cy="0"/>
          <a:chOff x="0" y="0"/>
          <a:chExt cx="0" cy="0"/>
        </a:xfrm>
      </p:grpSpPr>
      <p:sp>
        <p:nvSpPr>
          <p:cNvPr id="163" name="Title Text"/>
          <p:cNvSpPr txBox="1">
            <a:spLocks noGrp="1"/>
          </p:cNvSpPr>
          <p:nvPr>
            <p:ph type="title"/>
          </p:nvPr>
        </p:nvSpPr>
        <p:spPr>
          <a:xfrm>
            <a:off x="761380" y="2833792"/>
            <a:ext cx="6033740" cy="1173612"/>
          </a:xfrm>
          <a:prstGeom prst="rect">
            <a:avLst/>
          </a:prstGeom>
        </p:spPr>
        <p:txBody>
          <a:bodyPr anchor="ctr"/>
          <a:lstStyle/>
          <a:p>
            <a:r>
              <a:t>Title Text</a:t>
            </a:r>
          </a:p>
        </p:txBody>
      </p:sp>
      <p:sp>
        <p:nvSpPr>
          <p:cNvPr id="164" name="Body Level One…"/>
          <p:cNvSpPr txBox="1">
            <a:spLocks noGrp="1"/>
          </p:cNvSpPr>
          <p:nvPr>
            <p:ph type="body" sz="half" idx="1"/>
          </p:nvPr>
        </p:nvSpPr>
        <p:spPr>
          <a:xfrm>
            <a:off x="761380" y="4104053"/>
            <a:ext cx="6033740" cy="3417279"/>
          </a:xfrm>
          <a:prstGeom prst="rect">
            <a:avLst/>
          </a:prstGeom>
        </p:spPr>
        <p:txBody>
          <a:bodyPr anchor="ctr"/>
          <a:lstStyle>
            <a:lvl1pPr marL="277812" indent="-277812" algn="l" defTabSz="457200">
              <a:lnSpc>
                <a:spcPct val="120000"/>
              </a:lnSpc>
              <a:buSzPct val="145000"/>
              <a:buChar char="•"/>
              <a:defRPr sz="2000" b="0">
                <a:solidFill>
                  <a:srgbClr val="374151"/>
                </a:solidFill>
              </a:defRPr>
            </a:lvl1pPr>
            <a:lvl2pPr marL="722312" indent="-277812" algn="l" defTabSz="457200">
              <a:lnSpc>
                <a:spcPct val="120000"/>
              </a:lnSpc>
              <a:buSzPct val="145000"/>
              <a:buChar char="•"/>
              <a:defRPr sz="2000" b="0">
                <a:solidFill>
                  <a:srgbClr val="374151"/>
                </a:solidFill>
              </a:defRPr>
            </a:lvl2pPr>
            <a:lvl3pPr marL="1166812" indent="-277812" algn="l" defTabSz="457200">
              <a:lnSpc>
                <a:spcPct val="120000"/>
              </a:lnSpc>
              <a:buSzPct val="145000"/>
              <a:buChar char="•"/>
              <a:defRPr sz="2000" b="0">
                <a:solidFill>
                  <a:srgbClr val="374151"/>
                </a:solidFill>
              </a:defRPr>
            </a:lvl3pPr>
            <a:lvl4pPr marL="1611312" indent="-277812" algn="l" defTabSz="457200">
              <a:lnSpc>
                <a:spcPct val="120000"/>
              </a:lnSpc>
              <a:buSzPct val="145000"/>
              <a:buChar char="•"/>
              <a:defRPr sz="2000" b="0">
                <a:solidFill>
                  <a:srgbClr val="374151"/>
                </a:solidFill>
              </a:defRPr>
            </a:lvl4pPr>
            <a:lvl5pPr marL="2055812" indent="-277812" algn="l" defTabSz="457200">
              <a:lnSpc>
                <a:spcPct val="120000"/>
              </a:lnSpc>
              <a:buSzPct val="145000"/>
              <a:buChar char="•"/>
              <a:defRPr sz="2000" b="0">
                <a:solidFill>
                  <a:srgbClr val="374151"/>
                </a:solidFill>
              </a:defRPr>
            </a:lvl5pPr>
          </a:lstStyle>
          <a:p>
            <a:r>
              <a:t>Body Level One</a:t>
            </a:r>
          </a:p>
          <a:p>
            <a:pPr lvl="1"/>
            <a:r>
              <a:t>Body Level Two</a:t>
            </a:r>
          </a:p>
          <a:p>
            <a:pPr lvl="2"/>
            <a:r>
              <a:t>Body Level Three</a:t>
            </a:r>
          </a:p>
          <a:p>
            <a:pPr lvl="3"/>
            <a:r>
              <a:t>Body Level Four</a:t>
            </a:r>
          </a:p>
          <a:p>
            <a:pPr lvl="4"/>
            <a:r>
              <a:t>Body Level Five</a:t>
            </a:r>
          </a:p>
        </p:txBody>
      </p:sp>
      <p:sp>
        <p:nvSpPr>
          <p:cNvPr id="165" name="Slide Number"/>
          <p:cNvSpPr txBox="1">
            <a:spLocks noGrp="1"/>
          </p:cNvSpPr>
          <p:nvPr>
            <p:ph type="sldNum" sz="quarter" idx="2"/>
          </p:nvPr>
        </p:nvSpPr>
        <p:spPr>
          <a:prstGeom prst="rect">
            <a:avLst/>
          </a:prstGeom>
        </p:spPr>
        <p:txBody>
          <a:bodyPr/>
          <a:lstStyle>
            <a:lvl1pPr>
              <a:defRPr>
                <a:latin typeface="Helvetica Neue Light"/>
                <a:ea typeface="Helvetica Neue Light"/>
                <a:cs typeface="Helvetica Neue Light"/>
                <a:sym typeface="Helvetica Neue Light"/>
              </a:defRPr>
            </a:lvl1p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Title, Bullets &amp; Photo">
    <p:spTree>
      <p:nvGrpSpPr>
        <p:cNvPr id="1" name=""/>
        <p:cNvGrpSpPr/>
        <p:nvPr/>
      </p:nvGrpSpPr>
      <p:grpSpPr>
        <a:xfrm>
          <a:off x="0" y="0"/>
          <a:ext cx="0" cy="0"/>
          <a:chOff x="0" y="0"/>
          <a:chExt cx="0" cy="0"/>
        </a:xfrm>
      </p:grpSpPr>
      <p:sp>
        <p:nvSpPr>
          <p:cNvPr id="172" name="Image"/>
          <p:cNvSpPr>
            <a:spLocks noGrp="1"/>
          </p:cNvSpPr>
          <p:nvPr>
            <p:ph type="pic" sz="half" idx="21"/>
          </p:nvPr>
        </p:nvSpPr>
        <p:spPr>
          <a:xfrm>
            <a:off x="2464841" y="4101751"/>
            <a:ext cx="5125918" cy="3417279"/>
          </a:xfrm>
          <a:prstGeom prst="rect">
            <a:avLst/>
          </a:prstGeom>
        </p:spPr>
        <p:txBody>
          <a:bodyPr lIns="91439" tIns="45719" rIns="91439" bIns="45719">
            <a:noAutofit/>
          </a:bodyPr>
          <a:lstStyle/>
          <a:p>
            <a:endParaRPr/>
          </a:p>
        </p:txBody>
      </p:sp>
      <p:sp>
        <p:nvSpPr>
          <p:cNvPr id="173" name="Title Text"/>
          <p:cNvSpPr txBox="1">
            <a:spLocks noGrp="1"/>
          </p:cNvSpPr>
          <p:nvPr>
            <p:ph type="title"/>
          </p:nvPr>
        </p:nvSpPr>
        <p:spPr>
          <a:xfrm>
            <a:off x="761380" y="2833792"/>
            <a:ext cx="6033740" cy="1173612"/>
          </a:xfrm>
          <a:prstGeom prst="rect">
            <a:avLst/>
          </a:prstGeom>
        </p:spPr>
        <p:txBody>
          <a:bodyPr anchor="ctr"/>
          <a:lstStyle/>
          <a:p>
            <a:r>
              <a:t>Title Text</a:t>
            </a:r>
          </a:p>
        </p:txBody>
      </p:sp>
      <p:sp>
        <p:nvSpPr>
          <p:cNvPr id="174" name="Body Level One…"/>
          <p:cNvSpPr txBox="1">
            <a:spLocks noGrp="1"/>
          </p:cNvSpPr>
          <p:nvPr>
            <p:ph type="body" sz="quarter" idx="1"/>
          </p:nvPr>
        </p:nvSpPr>
        <p:spPr>
          <a:xfrm>
            <a:off x="761380" y="4104053"/>
            <a:ext cx="2899509" cy="3417279"/>
          </a:xfrm>
          <a:prstGeom prst="rect">
            <a:avLst/>
          </a:prstGeom>
        </p:spPr>
        <p:txBody>
          <a:bodyPr anchor="ctr"/>
          <a:lstStyle>
            <a:lvl1pPr marL="318407" indent="-318407" algn="l">
              <a:spcBef>
                <a:spcPts val="3500"/>
              </a:spcBef>
              <a:buSzPct val="145000"/>
              <a:buChar char="•"/>
              <a:defRPr sz="2600" b="0">
                <a:solidFill>
                  <a:srgbClr val="000000"/>
                </a:solidFill>
                <a:latin typeface="Helvetica Neue"/>
                <a:ea typeface="Helvetica Neue"/>
                <a:cs typeface="Helvetica Neue"/>
                <a:sym typeface="Helvetica Neue"/>
              </a:defRPr>
            </a:lvl1pPr>
            <a:lvl2pPr marL="661307" indent="-318407" algn="l">
              <a:spcBef>
                <a:spcPts val="3500"/>
              </a:spcBef>
              <a:buSzPct val="145000"/>
              <a:buChar char="•"/>
              <a:defRPr sz="2600" b="0">
                <a:solidFill>
                  <a:srgbClr val="000000"/>
                </a:solidFill>
                <a:latin typeface="Helvetica Neue"/>
                <a:ea typeface="Helvetica Neue"/>
                <a:cs typeface="Helvetica Neue"/>
                <a:sym typeface="Helvetica Neue"/>
              </a:defRPr>
            </a:lvl2pPr>
            <a:lvl3pPr marL="1004207" indent="-318407" algn="l">
              <a:spcBef>
                <a:spcPts val="3500"/>
              </a:spcBef>
              <a:buSzPct val="145000"/>
              <a:buChar char="•"/>
              <a:defRPr sz="2600" b="0">
                <a:solidFill>
                  <a:srgbClr val="000000"/>
                </a:solidFill>
                <a:latin typeface="Helvetica Neue"/>
                <a:ea typeface="Helvetica Neue"/>
                <a:cs typeface="Helvetica Neue"/>
                <a:sym typeface="Helvetica Neue"/>
              </a:defRPr>
            </a:lvl3pPr>
            <a:lvl4pPr marL="1347107" indent="-318407" algn="l">
              <a:spcBef>
                <a:spcPts val="3500"/>
              </a:spcBef>
              <a:buSzPct val="145000"/>
              <a:buChar char="•"/>
              <a:defRPr sz="2600" b="0">
                <a:solidFill>
                  <a:srgbClr val="000000"/>
                </a:solidFill>
                <a:latin typeface="Helvetica Neue"/>
                <a:ea typeface="Helvetica Neue"/>
                <a:cs typeface="Helvetica Neue"/>
                <a:sym typeface="Helvetica Neue"/>
              </a:defRPr>
            </a:lvl4pPr>
            <a:lvl5pPr marL="1690007" indent="-318407" algn="l">
              <a:spcBef>
                <a:spcPts val="3500"/>
              </a:spcBef>
              <a:buSzPct val="145000"/>
              <a:buChar char="•"/>
              <a:defRPr sz="2600" b="0">
                <a:solidFill>
                  <a:srgbClr val="000000"/>
                </a:solidFill>
                <a:latin typeface="Helvetica Neue"/>
                <a:ea typeface="Helvetica Neue"/>
                <a:cs typeface="Helvetica Neue"/>
                <a:sym typeface="Helvetica Neue"/>
              </a:defRPr>
            </a:lvl5pPr>
          </a:lstStyle>
          <a:p>
            <a:r>
              <a:t>Body Level One</a:t>
            </a:r>
          </a:p>
          <a:p>
            <a:pPr lvl="1"/>
            <a:r>
              <a:t>Body Level Two</a:t>
            </a:r>
          </a:p>
          <a:p>
            <a:pPr lvl="2"/>
            <a:r>
              <a:t>Body Level Three</a:t>
            </a:r>
          </a:p>
          <a:p>
            <a:pPr lvl="3"/>
            <a:r>
              <a:t>Body Level Four</a:t>
            </a:r>
          </a:p>
          <a:p>
            <a:pPr lvl="4"/>
            <a:r>
              <a:t>Body Level Five</a:t>
            </a:r>
          </a:p>
        </p:txBody>
      </p:sp>
      <p:sp>
        <p:nvSpPr>
          <p:cNvPr id="175" name="Slide Number"/>
          <p:cNvSpPr txBox="1">
            <a:spLocks noGrp="1"/>
          </p:cNvSpPr>
          <p:nvPr>
            <p:ph type="sldNum" sz="quarter" idx="2"/>
          </p:nvPr>
        </p:nvSpPr>
        <p:spPr>
          <a:xfrm>
            <a:off x="3643587" y="7749150"/>
            <a:ext cx="265644" cy="271129"/>
          </a:xfrm>
          <a:prstGeom prst="rect">
            <a:avLst/>
          </a:prstGeom>
        </p:spPr>
        <p:txBody>
          <a:bodyPr/>
          <a:lstStyle>
            <a:lvl1pPr>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Bullets">
    <p:spTree>
      <p:nvGrpSpPr>
        <p:cNvPr id="1" name=""/>
        <p:cNvGrpSpPr/>
        <p:nvPr/>
      </p:nvGrpSpPr>
      <p:grpSpPr>
        <a:xfrm>
          <a:off x="0" y="0"/>
          <a:ext cx="0" cy="0"/>
          <a:chOff x="0" y="0"/>
          <a:chExt cx="0" cy="0"/>
        </a:xfrm>
      </p:grpSpPr>
      <p:sp>
        <p:nvSpPr>
          <p:cNvPr id="182" name="Body Level One…"/>
          <p:cNvSpPr txBox="1">
            <a:spLocks noGrp="1"/>
          </p:cNvSpPr>
          <p:nvPr>
            <p:ph type="body" sz="half" idx="1"/>
          </p:nvPr>
        </p:nvSpPr>
        <p:spPr>
          <a:xfrm>
            <a:off x="761380" y="3386079"/>
            <a:ext cx="6033740" cy="3921241"/>
          </a:xfrm>
          <a:prstGeom prst="rect">
            <a:avLst/>
          </a:prstGeom>
        </p:spPr>
        <p:txBody>
          <a:bodyPr anchor="ctr"/>
          <a:lstStyle>
            <a:lvl1pPr marL="277812" indent="-277812" algn="l" defTabSz="457200">
              <a:lnSpc>
                <a:spcPct val="120000"/>
              </a:lnSpc>
              <a:buSzPct val="145000"/>
              <a:buChar char="•"/>
              <a:defRPr sz="2000" b="0">
                <a:solidFill>
                  <a:srgbClr val="374151"/>
                </a:solidFill>
              </a:defRPr>
            </a:lvl1pPr>
            <a:lvl2pPr marL="722312" indent="-277812" algn="l" defTabSz="457200">
              <a:lnSpc>
                <a:spcPct val="120000"/>
              </a:lnSpc>
              <a:buSzPct val="145000"/>
              <a:buChar char="•"/>
              <a:defRPr sz="2000" b="0">
                <a:solidFill>
                  <a:srgbClr val="374151"/>
                </a:solidFill>
              </a:defRPr>
            </a:lvl2pPr>
            <a:lvl3pPr marL="1166812" indent="-277812" algn="l" defTabSz="457200">
              <a:lnSpc>
                <a:spcPct val="120000"/>
              </a:lnSpc>
              <a:buSzPct val="145000"/>
              <a:buChar char="•"/>
              <a:defRPr sz="2000" b="0">
                <a:solidFill>
                  <a:srgbClr val="374151"/>
                </a:solidFill>
              </a:defRPr>
            </a:lvl3pPr>
            <a:lvl4pPr marL="1611312" indent="-277812" algn="l" defTabSz="457200">
              <a:lnSpc>
                <a:spcPct val="120000"/>
              </a:lnSpc>
              <a:buSzPct val="145000"/>
              <a:buChar char="•"/>
              <a:defRPr sz="2000" b="0">
                <a:solidFill>
                  <a:srgbClr val="374151"/>
                </a:solidFill>
              </a:defRPr>
            </a:lvl4pPr>
            <a:lvl5pPr marL="2055812" indent="-277812" algn="l" defTabSz="457200">
              <a:lnSpc>
                <a:spcPct val="120000"/>
              </a:lnSpc>
              <a:buSzPct val="145000"/>
              <a:buChar char="•"/>
              <a:defRPr sz="2000" b="0">
                <a:solidFill>
                  <a:srgbClr val="374151"/>
                </a:solidFill>
              </a:defRPr>
            </a:lvl5pPr>
          </a:lstStyle>
          <a:p>
            <a:r>
              <a:t>Body Level One</a:t>
            </a:r>
          </a:p>
          <a:p>
            <a:pPr lvl="1"/>
            <a:r>
              <a:t>Body Level Two</a:t>
            </a:r>
          </a:p>
          <a:p>
            <a:pPr lvl="2"/>
            <a:r>
              <a:t>Body Level Three</a:t>
            </a:r>
          </a:p>
          <a:p>
            <a:pPr lvl="3"/>
            <a:r>
              <a:t>Body Level Four</a:t>
            </a:r>
          </a:p>
          <a:p>
            <a:pPr lvl="4"/>
            <a:r>
              <a:t>Body Level Five</a:t>
            </a:r>
          </a:p>
        </p:txBody>
      </p:sp>
      <p:sp>
        <p:nvSpPr>
          <p:cNvPr id="183" name="Slide Number"/>
          <p:cNvSpPr txBox="1">
            <a:spLocks noGrp="1"/>
          </p:cNvSpPr>
          <p:nvPr>
            <p:ph type="sldNum" sz="quarter" idx="2"/>
          </p:nvPr>
        </p:nvSpPr>
        <p:spPr>
          <a:prstGeom prst="rect">
            <a:avLst/>
          </a:prstGeom>
        </p:spPr>
        <p:txBody>
          <a:bodyPr/>
          <a:lstStyle>
            <a:lvl1pPr>
              <a:defRPr>
                <a:latin typeface="Helvetica Neue Light"/>
                <a:ea typeface="Helvetica Neue Light"/>
                <a:cs typeface="Helvetica Neue Light"/>
                <a:sym typeface="Helvetica Neue Light"/>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Photo - 3 Up">
    <p:spTree>
      <p:nvGrpSpPr>
        <p:cNvPr id="1" name=""/>
        <p:cNvGrpSpPr/>
        <p:nvPr/>
      </p:nvGrpSpPr>
      <p:grpSpPr>
        <a:xfrm>
          <a:off x="0" y="0"/>
          <a:ext cx="0" cy="0"/>
          <a:chOff x="0" y="0"/>
          <a:chExt cx="0" cy="0"/>
        </a:xfrm>
      </p:grpSpPr>
      <p:sp>
        <p:nvSpPr>
          <p:cNvPr id="190" name="Image"/>
          <p:cNvSpPr>
            <a:spLocks noGrp="1"/>
          </p:cNvSpPr>
          <p:nvPr>
            <p:ph type="pic" sz="quarter" idx="21"/>
          </p:nvPr>
        </p:nvSpPr>
        <p:spPr>
          <a:xfrm>
            <a:off x="3874900" y="5429543"/>
            <a:ext cx="3291300" cy="2195343"/>
          </a:xfrm>
          <a:prstGeom prst="rect">
            <a:avLst/>
          </a:prstGeom>
        </p:spPr>
        <p:txBody>
          <a:bodyPr lIns="91439" tIns="45719" rIns="91439" bIns="45719">
            <a:noAutofit/>
          </a:bodyPr>
          <a:lstStyle/>
          <a:p>
            <a:endParaRPr/>
          </a:p>
        </p:txBody>
      </p:sp>
      <p:sp>
        <p:nvSpPr>
          <p:cNvPr id="191" name="Image"/>
          <p:cNvSpPr>
            <a:spLocks noGrp="1"/>
          </p:cNvSpPr>
          <p:nvPr>
            <p:ph type="pic" sz="quarter" idx="22"/>
          </p:nvPr>
        </p:nvSpPr>
        <p:spPr>
          <a:xfrm>
            <a:off x="3778250" y="3178972"/>
            <a:ext cx="3189460" cy="2126307"/>
          </a:xfrm>
          <a:prstGeom prst="rect">
            <a:avLst/>
          </a:prstGeom>
        </p:spPr>
        <p:txBody>
          <a:bodyPr lIns="91439" tIns="45719" rIns="91439" bIns="45719">
            <a:noAutofit/>
          </a:bodyPr>
          <a:lstStyle/>
          <a:p>
            <a:endParaRPr/>
          </a:p>
        </p:txBody>
      </p:sp>
      <p:sp>
        <p:nvSpPr>
          <p:cNvPr id="192" name="Image"/>
          <p:cNvSpPr>
            <a:spLocks noGrp="1"/>
          </p:cNvSpPr>
          <p:nvPr>
            <p:ph type="pic" sz="half" idx="23"/>
          </p:nvPr>
        </p:nvSpPr>
        <p:spPr>
          <a:xfrm>
            <a:off x="-1047361" y="3178972"/>
            <a:ext cx="6513540" cy="4342360"/>
          </a:xfrm>
          <a:prstGeom prst="rect">
            <a:avLst/>
          </a:prstGeom>
        </p:spPr>
        <p:txBody>
          <a:bodyPr lIns="91439" tIns="45719" rIns="91439" bIns="45719">
            <a:noAutofit/>
          </a:bodyPr>
          <a:lstStyle/>
          <a:p>
            <a:endParaRPr/>
          </a:p>
        </p:txBody>
      </p:sp>
      <p:sp>
        <p:nvSpPr>
          <p:cNvPr id="193" name="Slide Number"/>
          <p:cNvSpPr txBox="1">
            <a:spLocks noGrp="1"/>
          </p:cNvSpPr>
          <p:nvPr>
            <p:ph type="sldNum" sz="quarter" idx="2"/>
          </p:nvPr>
        </p:nvSpPr>
        <p:spPr>
          <a:prstGeom prst="rect">
            <a:avLst/>
          </a:prstGeom>
        </p:spPr>
        <p:txBody>
          <a:bodyPr/>
          <a:lstStyle>
            <a:lvl1pPr>
              <a:defRPr>
                <a:latin typeface="Helvetica Neue Light"/>
                <a:ea typeface="Helvetica Neue Light"/>
                <a:cs typeface="Helvetica Neue Light"/>
                <a:sym typeface="Helvetica Neue Light"/>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Quote">
    <p:spTree>
      <p:nvGrpSpPr>
        <p:cNvPr id="1" name=""/>
        <p:cNvGrpSpPr/>
        <p:nvPr/>
      </p:nvGrpSpPr>
      <p:grpSpPr>
        <a:xfrm>
          <a:off x="0" y="0"/>
          <a:ext cx="0" cy="0"/>
          <a:chOff x="0" y="0"/>
          <a:chExt cx="0" cy="0"/>
        </a:xfrm>
      </p:grpSpPr>
      <p:sp>
        <p:nvSpPr>
          <p:cNvPr id="200" name="–Johnny Appleseed"/>
          <p:cNvSpPr txBox="1">
            <a:spLocks noGrp="1"/>
          </p:cNvSpPr>
          <p:nvPr>
            <p:ph type="body" sz="quarter" idx="21"/>
          </p:nvPr>
        </p:nvSpPr>
        <p:spPr>
          <a:xfrm>
            <a:off x="933970" y="6154420"/>
            <a:ext cx="5688560" cy="390306"/>
          </a:xfrm>
          <a:prstGeom prst="rect">
            <a:avLst/>
          </a:prstGeom>
        </p:spPr>
        <p:txBody>
          <a:bodyPr>
            <a:spAutoFit/>
          </a:bodyPr>
          <a:lstStyle>
            <a:lvl1pPr algn="ctr">
              <a:defRPr sz="2200" b="0" i="1">
                <a:solidFill>
                  <a:srgbClr val="000000"/>
                </a:solidFill>
                <a:latin typeface="Helvetica Neue"/>
                <a:ea typeface="Helvetica Neue"/>
                <a:cs typeface="Helvetica Neue"/>
                <a:sym typeface="Helvetica Neue"/>
              </a:defRPr>
            </a:lvl1pPr>
          </a:lstStyle>
          <a:p>
            <a:r>
              <a:t>–Johnny Appleseed</a:t>
            </a:r>
          </a:p>
        </p:txBody>
      </p:sp>
      <p:sp>
        <p:nvSpPr>
          <p:cNvPr id="201" name="“Type a quote here.”"/>
          <p:cNvSpPr txBox="1">
            <a:spLocks noGrp="1"/>
          </p:cNvSpPr>
          <p:nvPr>
            <p:ph type="body" sz="quarter" idx="22"/>
          </p:nvPr>
        </p:nvSpPr>
        <p:spPr>
          <a:xfrm>
            <a:off x="933970" y="4899311"/>
            <a:ext cx="5688560" cy="563405"/>
          </a:xfrm>
          <a:prstGeom prst="rect">
            <a:avLst/>
          </a:prstGeom>
        </p:spPr>
        <p:txBody>
          <a:bodyPr anchor="ctr">
            <a:spAutoFit/>
          </a:bodyPr>
          <a:lstStyle>
            <a:lvl1pPr algn="ctr">
              <a:defRPr sz="3400" b="0">
                <a:solidFill>
                  <a:srgbClr val="000000"/>
                </a:solidFill>
                <a:latin typeface="Helvetica Neue Medium"/>
                <a:ea typeface="Helvetica Neue Medium"/>
                <a:cs typeface="Helvetica Neue Medium"/>
                <a:sym typeface="Helvetica Neue Medium"/>
              </a:defRPr>
            </a:lvl1pPr>
          </a:lstStyle>
          <a:p>
            <a:r>
              <a:t>“Type a quote here.” </a:t>
            </a:r>
          </a:p>
        </p:txBody>
      </p:sp>
      <p:sp>
        <p:nvSpPr>
          <p:cNvPr id="202" name="Slide Number"/>
          <p:cNvSpPr txBox="1">
            <a:spLocks noGrp="1"/>
          </p:cNvSpPr>
          <p:nvPr>
            <p:ph type="sldNum" sz="quarter" idx="2"/>
          </p:nvPr>
        </p:nvSpPr>
        <p:spPr>
          <a:prstGeom prst="rect">
            <a:avLst/>
          </a:prstGeom>
        </p:spPr>
        <p:txBody>
          <a:bodyPr/>
          <a:lstStyle>
            <a:lvl1pPr>
              <a:defRPr>
                <a:latin typeface="Helvetica Neue Light"/>
                <a:ea typeface="Helvetica Neue Light"/>
                <a:cs typeface="Helvetica Neue Light"/>
                <a:sym typeface="Helvetica Neue Light"/>
              </a:defRPr>
            </a:lvl1p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
  <p:cSld name="Photo">
    <p:spTree>
      <p:nvGrpSpPr>
        <p:cNvPr id="1" name=""/>
        <p:cNvGrpSpPr/>
        <p:nvPr/>
      </p:nvGrpSpPr>
      <p:grpSpPr>
        <a:xfrm>
          <a:off x="0" y="0"/>
          <a:ext cx="0" cy="0"/>
          <a:chOff x="0" y="0"/>
          <a:chExt cx="0" cy="0"/>
        </a:xfrm>
      </p:grpSpPr>
      <p:sp>
        <p:nvSpPr>
          <p:cNvPr id="209" name="Image"/>
          <p:cNvSpPr>
            <a:spLocks noGrp="1"/>
          </p:cNvSpPr>
          <p:nvPr>
            <p:ph type="pic" idx="21"/>
          </p:nvPr>
        </p:nvSpPr>
        <p:spPr>
          <a:xfrm>
            <a:off x="-272720" y="2695720"/>
            <a:ext cx="8101940" cy="5405514"/>
          </a:xfrm>
          <a:prstGeom prst="rect">
            <a:avLst/>
          </a:prstGeom>
        </p:spPr>
        <p:txBody>
          <a:bodyPr lIns="91439" tIns="45719" rIns="91439" bIns="45719">
            <a:noAutofit/>
          </a:bodyPr>
          <a:lstStyle/>
          <a:p>
            <a:endParaRPr/>
          </a:p>
        </p:txBody>
      </p:sp>
      <p:sp>
        <p:nvSpPr>
          <p:cNvPr id="210" name="Slide Number"/>
          <p:cNvSpPr txBox="1">
            <a:spLocks noGrp="1"/>
          </p:cNvSpPr>
          <p:nvPr>
            <p:ph type="sldNum" sz="quarter" idx="2"/>
          </p:nvPr>
        </p:nvSpPr>
        <p:spPr>
          <a:prstGeom prst="rect">
            <a:avLst/>
          </a:prstGeom>
        </p:spPr>
        <p:txBody>
          <a:bodyPr/>
          <a:lstStyle>
            <a:lvl1pPr>
              <a:defRPr>
                <a:latin typeface="Helvetica Neue Light"/>
                <a:ea typeface="Helvetica Neue Light"/>
                <a:cs typeface="Helvetica Neue Light"/>
                <a:sym typeface="Helvetica Neue Light"/>
              </a:defRPr>
            </a:lvl1p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217" name="Slide Number"/>
          <p:cNvSpPr txBox="1">
            <a:spLocks noGrp="1"/>
          </p:cNvSpPr>
          <p:nvPr>
            <p:ph type="sldNum" sz="quarter" idx="2"/>
          </p:nvPr>
        </p:nvSpPr>
        <p:spPr>
          <a:prstGeom prst="rect">
            <a:avLst/>
          </a:prstGeom>
        </p:spPr>
        <p:txBody>
          <a:bodyPr/>
          <a:lstStyle>
            <a:lvl1pPr>
              <a:defRPr>
                <a:latin typeface="Helvetica Neue Light"/>
                <a:ea typeface="Helvetica Neue Light"/>
                <a:cs typeface="Helvetica Neue Light"/>
                <a:sym typeface="Helvetica Neue Light"/>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Title &amp; Subtitle copy 3">
    <p:spTree>
      <p:nvGrpSpPr>
        <p:cNvPr id="1" name=""/>
        <p:cNvGrpSpPr/>
        <p:nvPr/>
      </p:nvGrpSpPr>
      <p:grpSpPr>
        <a:xfrm>
          <a:off x="0" y="0"/>
          <a:ext cx="0" cy="0"/>
          <a:chOff x="0" y="0"/>
          <a:chExt cx="0" cy="0"/>
        </a:xfrm>
      </p:grpSpPr>
      <p:sp>
        <p:nvSpPr>
          <p:cNvPr id="26" name="Line"/>
          <p:cNvSpPr/>
          <p:nvPr/>
        </p:nvSpPr>
        <p:spPr>
          <a:xfrm>
            <a:off x="579289" y="1562405"/>
            <a:ext cx="6347122" cy="1"/>
          </a:xfrm>
          <a:prstGeom prst="line">
            <a:avLst/>
          </a:prstGeom>
          <a:ln w="38100">
            <a:solidFill>
              <a:srgbClr val="E09900"/>
            </a:solidFill>
            <a:miter lim="400000"/>
          </a:ln>
        </p:spPr>
        <p:txBody>
          <a:bodyPr lIns="27614" tIns="27614" rIns="27614" bIns="27614" anchor="ct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27" name="Polygon"/>
          <p:cNvSpPr/>
          <p:nvPr/>
        </p:nvSpPr>
        <p:spPr>
          <a:xfrm rot="5400000">
            <a:off x="-1787672" y="3130346"/>
            <a:ext cx="2616045" cy="30207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a:miter lim="400000"/>
          </a:ln>
        </p:spPr>
        <p:txBody>
          <a:bodyPr lIns="27614" tIns="27614" rIns="27614" bIns="27614" anchor="ct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28" name="Polygon"/>
          <p:cNvSpPr/>
          <p:nvPr/>
        </p:nvSpPr>
        <p:spPr>
          <a:xfrm rot="5400000">
            <a:off x="676128" y="4612013"/>
            <a:ext cx="2616045" cy="30207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a:miter lim="400000"/>
          </a:ln>
        </p:spPr>
        <p:txBody>
          <a:bodyPr lIns="27614" tIns="27614" rIns="27614" bIns="27614" anchor="ct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29" name="Polygon"/>
          <p:cNvSpPr/>
          <p:nvPr/>
        </p:nvSpPr>
        <p:spPr>
          <a:xfrm rot="5400000">
            <a:off x="-1787672" y="6127546"/>
            <a:ext cx="2616045" cy="30207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a:miter lim="400000"/>
          </a:ln>
        </p:spPr>
        <p:txBody>
          <a:bodyPr lIns="27614" tIns="27614" rIns="27614" bIns="27614" anchor="ct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30" name="Polygon"/>
          <p:cNvSpPr/>
          <p:nvPr/>
        </p:nvSpPr>
        <p:spPr>
          <a:xfrm rot="5400000">
            <a:off x="676128" y="7576153"/>
            <a:ext cx="2616045" cy="302074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a:miter lim="400000"/>
          </a:ln>
        </p:spPr>
        <p:txBody>
          <a:bodyPr lIns="27614" tIns="27614" rIns="27614" bIns="27614" anchor="ct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31" name="Polygon"/>
          <p:cNvSpPr/>
          <p:nvPr/>
        </p:nvSpPr>
        <p:spPr>
          <a:xfrm rot="5400000">
            <a:off x="-1787672" y="9124746"/>
            <a:ext cx="2616045" cy="302074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a:miter lim="400000"/>
          </a:ln>
        </p:spPr>
        <p:txBody>
          <a:bodyPr lIns="27614" tIns="27614" rIns="27614" bIns="27614" anchor="ctr"/>
          <a:lstStyle/>
          <a:p>
            <a:pPr>
              <a:defRPr sz="2000" b="0">
                <a:solidFill>
                  <a:srgbClr val="FFFFFF"/>
                </a:solidFill>
                <a:latin typeface="Helvetica Neue Medium"/>
                <a:ea typeface="Helvetica Neue Medium"/>
                <a:cs typeface="Helvetica Neue Medium"/>
                <a:sym typeface="Helvetica Neue Medium"/>
              </a:defRPr>
            </a:pPr>
            <a:endParaRPr/>
          </a:p>
        </p:txBody>
      </p:sp>
      <p:pic>
        <p:nvPicPr>
          <p:cNvPr id="32" name="pasted-movie.png" descr="pasted-movie.png"/>
          <p:cNvPicPr>
            <a:picLocks noChangeAspect="1"/>
          </p:cNvPicPr>
          <p:nvPr/>
        </p:nvPicPr>
        <p:blipFill>
          <a:blip r:embed="rId2"/>
          <a:stretch>
            <a:fillRect/>
          </a:stretch>
        </p:blipFill>
        <p:spPr>
          <a:xfrm>
            <a:off x="583327" y="563842"/>
            <a:ext cx="1485467" cy="771998"/>
          </a:xfrm>
          <a:prstGeom prst="rect">
            <a:avLst/>
          </a:prstGeom>
          <a:ln w="3175">
            <a:miter lim="400000"/>
          </a:ln>
        </p:spPr>
      </p:pic>
      <p:sp>
        <p:nvSpPr>
          <p:cNvPr id="33" name="Rectangle"/>
          <p:cNvSpPr/>
          <p:nvPr/>
        </p:nvSpPr>
        <p:spPr>
          <a:xfrm>
            <a:off x="2042583" y="179374"/>
            <a:ext cx="5024708" cy="1270001"/>
          </a:xfrm>
          <a:prstGeom prst="rect">
            <a:avLst/>
          </a:prstGeom>
          <a:solidFill>
            <a:srgbClr val="FFFFFF"/>
          </a:solidFill>
          <a:ln w="3175">
            <a:miter lim="400000"/>
          </a:ln>
        </p:spPr>
        <p:txBody>
          <a:bodyPr lIns="27614" tIns="27614" rIns="27614" bIns="27614" anchor="ctr"/>
          <a:lstStyle/>
          <a:p>
            <a:pPr algn="l">
              <a:defRPr sz="3100" b="0">
                <a:solidFill>
                  <a:srgbClr val="5E5E5E"/>
                </a:solidFill>
                <a:latin typeface="Roboto"/>
                <a:ea typeface="Roboto"/>
                <a:cs typeface="Roboto"/>
                <a:sym typeface="Roboto"/>
              </a:defRPr>
            </a:pPr>
            <a:endParaRPr/>
          </a:p>
        </p:txBody>
      </p:sp>
      <p:pic>
        <p:nvPicPr>
          <p:cNvPr id="34" name="EN-Funded by the EU-POS.jpg" descr="EN-Funded by the EU-POS.jpg"/>
          <p:cNvPicPr>
            <a:picLocks noChangeAspect="1"/>
          </p:cNvPicPr>
          <p:nvPr/>
        </p:nvPicPr>
        <p:blipFill>
          <a:blip r:embed="rId3"/>
          <a:stretch>
            <a:fillRect/>
          </a:stretch>
        </p:blipFill>
        <p:spPr>
          <a:xfrm>
            <a:off x="114332" y="10207507"/>
            <a:ext cx="1767364" cy="370951"/>
          </a:xfrm>
          <a:prstGeom prst="rect">
            <a:avLst/>
          </a:prstGeom>
          <a:ln w="3175">
            <a:miter lim="400000"/>
          </a:ln>
        </p:spPr>
      </p:pic>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Title &amp; Subtitle copy">
    <p:spTree>
      <p:nvGrpSpPr>
        <p:cNvPr id="1" name=""/>
        <p:cNvGrpSpPr/>
        <p:nvPr/>
      </p:nvGrpSpPr>
      <p:grpSpPr>
        <a:xfrm>
          <a:off x="0" y="0"/>
          <a:ext cx="0" cy="0"/>
          <a:chOff x="0" y="0"/>
          <a:chExt cx="0" cy="0"/>
        </a:xfrm>
      </p:grpSpPr>
      <p:sp>
        <p:nvSpPr>
          <p:cNvPr id="42" name="Line"/>
          <p:cNvSpPr/>
          <p:nvPr/>
        </p:nvSpPr>
        <p:spPr>
          <a:xfrm>
            <a:off x="579289" y="1562405"/>
            <a:ext cx="6347122" cy="1"/>
          </a:xfrm>
          <a:prstGeom prst="line">
            <a:avLst/>
          </a:prstGeom>
          <a:ln w="38100">
            <a:solidFill>
              <a:srgbClr val="E09900"/>
            </a:solidFill>
            <a:miter lim="400000"/>
          </a:ln>
        </p:spPr>
        <p:txBody>
          <a:bodyPr lIns="27614" tIns="27614" rIns="27614" bIns="27614" anchor="ctr"/>
          <a:lstStyle/>
          <a:p>
            <a:pPr>
              <a:defRPr sz="2000" b="0">
                <a:solidFill>
                  <a:srgbClr val="FFFFFF"/>
                </a:solidFill>
                <a:latin typeface="Helvetica Neue Medium"/>
                <a:ea typeface="Helvetica Neue Medium"/>
                <a:cs typeface="Helvetica Neue Medium"/>
                <a:sym typeface="Helvetica Neue Medium"/>
              </a:defRPr>
            </a:pPr>
            <a:endParaRPr/>
          </a:p>
        </p:txBody>
      </p:sp>
      <p:grpSp>
        <p:nvGrpSpPr>
          <p:cNvPr id="48" name="Group"/>
          <p:cNvGrpSpPr/>
          <p:nvPr/>
        </p:nvGrpSpPr>
        <p:grpSpPr>
          <a:xfrm flipH="1">
            <a:off x="3113616" y="3292685"/>
            <a:ext cx="5484549" cy="8610445"/>
            <a:chOff x="0" y="202351"/>
            <a:chExt cx="5484547" cy="8610444"/>
          </a:xfrm>
        </p:grpSpPr>
        <p:sp>
          <p:nvSpPr>
            <p:cNvPr id="43" name="Polygon"/>
            <p:cNvSpPr/>
            <p:nvPr/>
          </p:nvSpPr>
          <p:spPr>
            <a:xfrm rot="5400000">
              <a:off x="202351" y="0"/>
              <a:ext cx="2616045" cy="30207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cap="flat">
              <a:noFill/>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44" name="Polygon"/>
            <p:cNvSpPr/>
            <p:nvPr/>
          </p:nvSpPr>
          <p:spPr>
            <a:xfrm rot="5400000">
              <a:off x="2666151" y="1481666"/>
              <a:ext cx="2616045" cy="302074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cap="flat">
              <a:noFill/>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45" name="Polygon"/>
            <p:cNvSpPr/>
            <p:nvPr/>
          </p:nvSpPr>
          <p:spPr>
            <a:xfrm rot="5400000">
              <a:off x="202351" y="2997200"/>
              <a:ext cx="2616045" cy="30207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cap="flat">
              <a:noFill/>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46" name="Polygon"/>
            <p:cNvSpPr/>
            <p:nvPr/>
          </p:nvSpPr>
          <p:spPr>
            <a:xfrm rot="5400000">
              <a:off x="2666151" y="4445806"/>
              <a:ext cx="2616045" cy="302074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cap="flat">
              <a:noFill/>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47" name="Polygon"/>
            <p:cNvSpPr/>
            <p:nvPr/>
          </p:nvSpPr>
          <p:spPr>
            <a:xfrm rot="5400000">
              <a:off x="202351" y="5994400"/>
              <a:ext cx="2616045" cy="30207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cap="flat">
              <a:noFill/>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grpSp>
      <p:pic>
        <p:nvPicPr>
          <p:cNvPr id="49" name="pasted-movie.png" descr="pasted-movie.png"/>
          <p:cNvPicPr>
            <a:picLocks noChangeAspect="1"/>
          </p:cNvPicPr>
          <p:nvPr/>
        </p:nvPicPr>
        <p:blipFill>
          <a:blip r:embed="rId2"/>
          <a:stretch>
            <a:fillRect/>
          </a:stretch>
        </p:blipFill>
        <p:spPr>
          <a:xfrm>
            <a:off x="583327" y="563842"/>
            <a:ext cx="1485467" cy="771998"/>
          </a:xfrm>
          <a:prstGeom prst="rect">
            <a:avLst/>
          </a:prstGeom>
          <a:ln w="3175">
            <a:miter lim="400000"/>
          </a:ln>
        </p:spPr>
      </p:pic>
      <p:sp>
        <p:nvSpPr>
          <p:cNvPr id="50" name="Rectangle"/>
          <p:cNvSpPr/>
          <p:nvPr/>
        </p:nvSpPr>
        <p:spPr>
          <a:xfrm>
            <a:off x="2042583" y="179374"/>
            <a:ext cx="5024708" cy="1270001"/>
          </a:xfrm>
          <a:prstGeom prst="rect">
            <a:avLst/>
          </a:prstGeom>
          <a:solidFill>
            <a:srgbClr val="FFFFFF"/>
          </a:solidFill>
          <a:ln w="3175">
            <a:miter lim="400000"/>
          </a:ln>
        </p:spPr>
        <p:txBody>
          <a:bodyPr lIns="27614" tIns="27614" rIns="27614" bIns="27614" anchor="ctr"/>
          <a:lstStyle/>
          <a:p>
            <a:pPr algn="l">
              <a:defRPr sz="3100" b="0">
                <a:solidFill>
                  <a:srgbClr val="5E5E5E"/>
                </a:solidFill>
                <a:latin typeface="Roboto"/>
                <a:ea typeface="Roboto"/>
                <a:cs typeface="Roboto"/>
                <a:sym typeface="Roboto"/>
              </a:defRPr>
            </a:pPr>
            <a:endParaRPr/>
          </a:p>
        </p:txBody>
      </p:sp>
      <p:pic>
        <p:nvPicPr>
          <p:cNvPr id="51" name="EN-Funded by the EU-POS.jpg" descr="EN-Funded by the EU-POS.jpg"/>
          <p:cNvPicPr>
            <a:picLocks noChangeAspect="1"/>
          </p:cNvPicPr>
          <p:nvPr/>
        </p:nvPicPr>
        <p:blipFill>
          <a:blip r:embed="rId3"/>
          <a:stretch>
            <a:fillRect/>
          </a:stretch>
        </p:blipFill>
        <p:spPr>
          <a:xfrm>
            <a:off x="114332" y="10207507"/>
            <a:ext cx="1767364" cy="370951"/>
          </a:xfrm>
          <a:prstGeom prst="rect">
            <a:avLst/>
          </a:prstGeom>
          <a:ln w="3175">
            <a:miter lim="400000"/>
          </a:ln>
        </p:spPr>
      </p:pic>
      <p:sp>
        <p:nvSpPr>
          <p:cNvPr id="5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Title &amp; Subtitle copy 4">
    <p:spTree>
      <p:nvGrpSpPr>
        <p:cNvPr id="1" name=""/>
        <p:cNvGrpSpPr/>
        <p:nvPr/>
      </p:nvGrpSpPr>
      <p:grpSpPr>
        <a:xfrm>
          <a:off x="0" y="0"/>
          <a:ext cx="0" cy="0"/>
          <a:chOff x="0" y="0"/>
          <a:chExt cx="0" cy="0"/>
        </a:xfrm>
      </p:grpSpPr>
      <p:sp>
        <p:nvSpPr>
          <p:cNvPr id="59" name="Line"/>
          <p:cNvSpPr/>
          <p:nvPr/>
        </p:nvSpPr>
        <p:spPr>
          <a:xfrm>
            <a:off x="579289" y="1562405"/>
            <a:ext cx="6347122" cy="1"/>
          </a:xfrm>
          <a:prstGeom prst="line">
            <a:avLst/>
          </a:prstGeom>
          <a:ln w="38100">
            <a:solidFill>
              <a:srgbClr val="E09900"/>
            </a:solidFill>
            <a:miter lim="400000"/>
          </a:ln>
        </p:spPr>
        <p:txBody>
          <a:bodyPr lIns="27614" tIns="27614" rIns="27614" bIns="27614" anchor="ctr"/>
          <a:lstStyle/>
          <a:p>
            <a:pPr>
              <a:defRPr sz="2000" b="0">
                <a:solidFill>
                  <a:srgbClr val="FFFFFF"/>
                </a:solidFill>
                <a:latin typeface="Helvetica Neue Medium"/>
                <a:ea typeface="Helvetica Neue Medium"/>
                <a:cs typeface="Helvetica Neue Medium"/>
                <a:sym typeface="Helvetica Neue Medium"/>
              </a:defRPr>
            </a:pPr>
            <a:endParaRPr/>
          </a:p>
        </p:txBody>
      </p:sp>
      <p:grpSp>
        <p:nvGrpSpPr>
          <p:cNvPr id="65" name="Group"/>
          <p:cNvGrpSpPr/>
          <p:nvPr/>
        </p:nvGrpSpPr>
        <p:grpSpPr>
          <a:xfrm flipH="1">
            <a:off x="4212900" y="3331945"/>
            <a:ext cx="5484548" cy="8610445"/>
            <a:chOff x="0" y="202351"/>
            <a:chExt cx="5484547" cy="8610444"/>
          </a:xfrm>
        </p:grpSpPr>
        <p:sp>
          <p:nvSpPr>
            <p:cNvPr id="60" name="Polygon"/>
            <p:cNvSpPr/>
            <p:nvPr/>
          </p:nvSpPr>
          <p:spPr>
            <a:xfrm rot="5400000">
              <a:off x="202351" y="0"/>
              <a:ext cx="2616045" cy="30207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cap="flat">
              <a:noFill/>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61" name="Polygon"/>
            <p:cNvSpPr/>
            <p:nvPr/>
          </p:nvSpPr>
          <p:spPr>
            <a:xfrm rot="5400000">
              <a:off x="2666151" y="1481666"/>
              <a:ext cx="2616045" cy="302074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cap="flat">
              <a:noFill/>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62" name="Polygon"/>
            <p:cNvSpPr/>
            <p:nvPr/>
          </p:nvSpPr>
          <p:spPr>
            <a:xfrm rot="5400000">
              <a:off x="202351" y="2997200"/>
              <a:ext cx="2616045" cy="30207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cap="flat">
              <a:noFill/>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63" name="Polygon"/>
            <p:cNvSpPr/>
            <p:nvPr/>
          </p:nvSpPr>
          <p:spPr>
            <a:xfrm rot="5400000">
              <a:off x="2666151" y="4445806"/>
              <a:ext cx="2616045" cy="302074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cap="flat">
              <a:noFill/>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64" name="Polygon"/>
            <p:cNvSpPr/>
            <p:nvPr/>
          </p:nvSpPr>
          <p:spPr>
            <a:xfrm rot="5400000">
              <a:off x="202351" y="5994400"/>
              <a:ext cx="2616045" cy="30207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cap="flat">
              <a:noFill/>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grpSp>
      <p:pic>
        <p:nvPicPr>
          <p:cNvPr id="66" name="pasted-movie.png" descr="pasted-movie.png"/>
          <p:cNvPicPr>
            <a:picLocks noChangeAspect="1"/>
          </p:cNvPicPr>
          <p:nvPr/>
        </p:nvPicPr>
        <p:blipFill>
          <a:blip r:embed="rId2"/>
          <a:stretch>
            <a:fillRect/>
          </a:stretch>
        </p:blipFill>
        <p:spPr>
          <a:xfrm>
            <a:off x="583327" y="563842"/>
            <a:ext cx="1485467" cy="771998"/>
          </a:xfrm>
          <a:prstGeom prst="rect">
            <a:avLst/>
          </a:prstGeom>
          <a:ln w="3175">
            <a:miter lim="400000"/>
          </a:ln>
        </p:spPr>
      </p:pic>
      <p:sp>
        <p:nvSpPr>
          <p:cNvPr id="67" name="Rectangle"/>
          <p:cNvSpPr/>
          <p:nvPr/>
        </p:nvSpPr>
        <p:spPr>
          <a:xfrm>
            <a:off x="2042583" y="179374"/>
            <a:ext cx="5024708" cy="1270001"/>
          </a:xfrm>
          <a:prstGeom prst="rect">
            <a:avLst/>
          </a:prstGeom>
          <a:solidFill>
            <a:srgbClr val="FFFFFF"/>
          </a:solidFill>
          <a:ln w="3175">
            <a:miter lim="400000"/>
          </a:ln>
        </p:spPr>
        <p:txBody>
          <a:bodyPr lIns="27614" tIns="27614" rIns="27614" bIns="27614" anchor="ctr"/>
          <a:lstStyle/>
          <a:p>
            <a:pPr algn="l">
              <a:defRPr sz="3100" b="0">
                <a:solidFill>
                  <a:srgbClr val="5E5E5E"/>
                </a:solidFill>
                <a:latin typeface="Roboto"/>
                <a:ea typeface="Roboto"/>
                <a:cs typeface="Roboto"/>
                <a:sym typeface="Roboto"/>
              </a:defRPr>
            </a:pPr>
            <a:endParaRP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Title &amp; Subtitle copy 2">
    <p:spTree>
      <p:nvGrpSpPr>
        <p:cNvPr id="1" name=""/>
        <p:cNvGrpSpPr/>
        <p:nvPr/>
      </p:nvGrpSpPr>
      <p:grpSpPr>
        <a:xfrm>
          <a:off x="0" y="0"/>
          <a:ext cx="0" cy="0"/>
          <a:chOff x="0" y="0"/>
          <a:chExt cx="0" cy="0"/>
        </a:xfrm>
      </p:grpSpPr>
      <p:sp>
        <p:nvSpPr>
          <p:cNvPr id="75" name="Line"/>
          <p:cNvSpPr/>
          <p:nvPr/>
        </p:nvSpPr>
        <p:spPr>
          <a:xfrm>
            <a:off x="579289" y="1562405"/>
            <a:ext cx="6347122" cy="1"/>
          </a:xfrm>
          <a:prstGeom prst="line">
            <a:avLst/>
          </a:prstGeom>
          <a:ln w="38100">
            <a:solidFill>
              <a:srgbClr val="E09900"/>
            </a:solidFill>
            <a:miter lim="400000"/>
          </a:ln>
        </p:spPr>
        <p:txBody>
          <a:bodyPr lIns="27614" tIns="27614" rIns="27614" bIns="27614" anchor="ctr"/>
          <a:lstStyle/>
          <a:p>
            <a:pPr>
              <a:defRPr sz="2000" b="0">
                <a:solidFill>
                  <a:srgbClr val="FFFFFF"/>
                </a:solidFill>
                <a:latin typeface="Helvetica Neue Medium"/>
                <a:ea typeface="Helvetica Neue Medium"/>
                <a:cs typeface="Helvetica Neue Medium"/>
                <a:sym typeface="Helvetica Neue Medium"/>
              </a:defRPr>
            </a:pPr>
            <a:endParaRPr/>
          </a:p>
        </p:txBody>
      </p:sp>
      <p:grpSp>
        <p:nvGrpSpPr>
          <p:cNvPr id="81" name="Group"/>
          <p:cNvGrpSpPr/>
          <p:nvPr/>
        </p:nvGrpSpPr>
        <p:grpSpPr>
          <a:xfrm flipH="1">
            <a:off x="-413499" y="1704323"/>
            <a:ext cx="5484549" cy="8610445"/>
            <a:chOff x="0" y="202351"/>
            <a:chExt cx="5484547" cy="8610444"/>
          </a:xfrm>
        </p:grpSpPr>
        <p:sp>
          <p:nvSpPr>
            <p:cNvPr id="76" name="Polygon"/>
            <p:cNvSpPr/>
            <p:nvPr/>
          </p:nvSpPr>
          <p:spPr>
            <a:xfrm rot="5400000">
              <a:off x="202351" y="0"/>
              <a:ext cx="2616045" cy="30207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cap="flat">
              <a:noFill/>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77" name="Polygon"/>
            <p:cNvSpPr/>
            <p:nvPr/>
          </p:nvSpPr>
          <p:spPr>
            <a:xfrm rot="5400000">
              <a:off x="2666151" y="1481666"/>
              <a:ext cx="2616045" cy="302074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cap="flat">
              <a:noFill/>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78" name="Polygon"/>
            <p:cNvSpPr/>
            <p:nvPr/>
          </p:nvSpPr>
          <p:spPr>
            <a:xfrm rot="5400000">
              <a:off x="202351" y="2997200"/>
              <a:ext cx="2616045" cy="30207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cap="flat">
              <a:noFill/>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79" name="Polygon"/>
            <p:cNvSpPr/>
            <p:nvPr/>
          </p:nvSpPr>
          <p:spPr>
            <a:xfrm rot="5400000">
              <a:off x="2666151" y="4445806"/>
              <a:ext cx="2616045" cy="302074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cap="flat">
              <a:noFill/>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80" name="Polygon"/>
            <p:cNvSpPr/>
            <p:nvPr/>
          </p:nvSpPr>
          <p:spPr>
            <a:xfrm rot="5400000">
              <a:off x="202351" y="5994400"/>
              <a:ext cx="2616045" cy="30207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cap="flat">
              <a:noFill/>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grpSp>
      <p:pic>
        <p:nvPicPr>
          <p:cNvPr id="82" name="pasted-movie.png" descr="pasted-movie.png"/>
          <p:cNvPicPr>
            <a:picLocks noChangeAspect="1"/>
          </p:cNvPicPr>
          <p:nvPr/>
        </p:nvPicPr>
        <p:blipFill>
          <a:blip r:embed="rId2"/>
          <a:stretch>
            <a:fillRect/>
          </a:stretch>
        </p:blipFill>
        <p:spPr>
          <a:xfrm>
            <a:off x="583327" y="563842"/>
            <a:ext cx="1485467" cy="771998"/>
          </a:xfrm>
          <a:prstGeom prst="rect">
            <a:avLst/>
          </a:prstGeom>
          <a:ln w="3175">
            <a:miter lim="400000"/>
          </a:ln>
        </p:spPr>
      </p:pic>
      <p:sp>
        <p:nvSpPr>
          <p:cNvPr id="83" name="Rectangle"/>
          <p:cNvSpPr/>
          <p:nvPr/>
        </p:nvSpPr>
        <p:spPr>
          <a:xfrm>
            <a:off x="2042583" y="179374"/>
            <a:ext cx="5024708" cy="1270001"/>
          </a:xfrm>
          <a:prstGeom prst="rect">
            <a:avLst/>
          </a:prstGeom>
          <a:solidFill>
            <a:srgbClr val="FFFFFF"/>
          </a:solidFill>
          <a:ln w="3175">
            <a:miter lim="400000"/>
          </a:ln>
        </p:spPr>
        <p:txBody>
          <a:bodyPr lIns="27614" tIns="27614" rIns="27614" bIns="27614" anchor="ctr"/>
          <a:lstStyle/>
          <a:p>
            <a:pPr algn="l">
              <a:defRPr sz="3100" b="0">
                <a:solidFill>
                  <a:srgbClr val="5E5E5E"/>
                </a:solidFill>
                <a:latin typeface="Roboto"/>
                <a:ea typeface="Roboto"/>
                <a:cs typeface="Roboto"/>
                <a:sym typeface="Roboto"/>
              </a:defRPr>
            </a:pPr>
            <a:endParaRPr/>
          </a:p>
        </p:txBody>
      </p:sp>
      <p:grpSp>
        <p:nvGrpSpPr>
          <p:cNvPr id="89" name="Group"/>
          <p:cNvGrpSpPr/>
          <p:nvPr/>
        </p:nvGrpSpPr>
        <p:grpSpPr>
          <a:xfrm flipH="1">
            <a:off x="4570512" y="1836152"/>
            <a:ext cx="5484548" cy="8610445"/>
            <a:chOff x="0" y="202351"/>
            <a:chExt cx="5484547" cy="8610444"/>
          </a:xfrm>
        </p:grpSpPr>
        <p:sp>
          <p:nvSpPr>
            <p:cNvPr id="84" name="Polygon"/>
            <p:cNvSpPr/>
            <p:nvPr/>
          </p:nvSpPr>
          <p:spPr>
            <a:xfrm rot="5400000">
              <a:off x="202351" y="0"/>
              <a:ext cx="2616045" cy="30207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cap="flat">
              <a:noFill/>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85" name="Polygon"/>
            <p:cNvSpPr/>
            <p:nvPr/>
          </p:nvSpPr>
          <p:spPr>
            <a:xfrm rot="5400000">
              <a:off x="2666151" y="1481666"/>
              <a:ext cx="2616045" cy="302074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cap="flat">
              <a:noFill/>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86" name="Polygon"/>
            <p:cNvSpPr/>
            <p:nvPr/>
          </p:nvSpPr>
          <p:spPr>
            <a:xfrm rot="5400000">
              <a:off x="202351" y="2997200"/>
              <a:ext cx="2616045" cy="30207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cap="flat">
              <a:noFill/>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87" name="Polygon"/>
            <p:cNvSpPr/>
            <p:nvPr/>
          </p:nvSpPr>
          <p:spPr>
            <a:xfrm rot="5400000">
              <a:off x="2666151" y="4445806"/>
              <a:ext cx="2616045" cy="302074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cap="flat">
              <a:noFill/>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88" name="Polygon"/>
            <p:cNvSpPr/>
            <p:nvPr/>
          </p:nvSpPr>
          <p:spPr>
            <a:xfrm rot="5400000">
              <a:off x="202351" y="5994400"/>
              <a:ext cx="2616045" cy="30207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cap="flat">
              <a:noFill/>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grpSp>
      <p:sp>
        <p:nvSpPr>
          <p:cNvPr id="90" name="Polygon"/>
          <p:cNvSpPr/>
          <p:nvPr/>
        </p:nvSpPr>
        <p:spPr>
          <a:xfrm rot="16200000" flipH="1">
            <a:off x="4740854" y="8952346"/>
            <a:ext cx="2616045" cy="30207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a:miter lim="400000"/>
          </a:ln>
        </p:spPr>
        <p:txBody>
          <a:bodyPr lIns="27614" tIns="27614" rIns="27614" bIns="27614" anchor="ct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91" name="Polygon"/>
          <p:cNvSpPr/>
          <p:nvPr/>
        </p:nvSpPr>
        <p:spPr>
          <a:xfrm rot="16200000" flipH="1">
            <a:off x="-263809" y="8819149"/>
            <a:ext cx="2616045" cy="30207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a:miter lim="400000"/>
          </a:ln>
        </p:spPr>
        <p:txBody>
          <a:bodyPr lIns="27614" tIns="27614" rIns="27614" bIns="27614" anchor="ct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92" name="Shape"/>
          <p:cNvSpPr/>
          <p:nvPr/>
        </p:nvSpPr>
        <p:spPr>
          <a:xfrm rot="16200000" flipH="1">
            <a:off x="5394866" y="851898"/>
            <a:ext cx="1308023" cy="302074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5400"/>
                </a:lnTo>
                <a:lnTo>
                  <a:pt x="21600" y="16200"/>
                </a:lnTo>
                <a:lnTo>
                  <a:pt x="0" y="21600"/>
                </a:lnTo>
                <a:lnTo>
                  <a:pt x="0" y="0"/>
                </a:lnTo>
                <a:close/>
              </a:path>
            </a:pathLst>
          </a:custGeom>
          <a:solidFill>
            <a:srgbClr val="F3D696">
              <a:alpha val="36183"/>
            </a:srgbClr>
          </a:solidFill>
          <a:ln w="3175">
            <a:miter lim="400000"/>
          </a:ln>
        </p:spPr>
        <p:txBody>
          <a:bodyPr lIns="27614" tIns="27614" rIns="27614" bIns="27614" anchor="ct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93" name="Shape"/>
          <p:cNvSpPr/>
          <p:nvPr/>
        </p:nvSpPr>
        <p:spPr>
          <a:xfrm rot="16200000" flipH="1">
            <a:off x="390202" y="851898"/>
            <a:ext cx="1308023" cy="302074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5400"/>
                </a:lnTo>
                <a:lnTo>
                  <a:pt x="21600" y="16200"/>
                </a:lnTo>
                <a:lnTo>
                  <a:pt x="0" y="21600"/>
                </a:lnTo>
                <a:lnTo>
                  <a:pt x="0" y="0"/>
                </a:lnTo>
                <a:close/>
              </a:path>
            </a:pathLst>
          </a:custGeom>
          <a:solidFill>
            <a:srgbClr val="F3D696">
              <a:alpha val="36183"/>
            </a:srgbClr>
          </a:solidFill>
          <a:ln w="3175">
            <a:miter lim="400000"/>
          </a:ln>
        </p:spPr>
        <p:txBody>
          <a:bodyPr lIns="27614" tIns="27614" rIns="27614" bIns="27614" anchor="ct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9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Photo - Horizontal">
    <p:spTree>
      <p:nvGrpSpPr>
        <p:cNvPr id="1" name=""/>
        <p:cNvGrpSpPr/>
        <p:nvPr/>
      </p:nvGrpSpPr>
      <p:grpSpPr>
        <a:xfrm>
          <a:off x="0" y="0"/>
          <a:ext cx="0" cy="0"/>
          <a:chOff x="0" y="0"/>
          <a:chExt cx="0" cy="0"/>
        </a:xfrm>
      </p:grpSpPr>
      <p:sp>
        <p:nvSpPr>
          <p:cNvPr id="101" name="Rectangle"/>
          <p:cNvSpPr/>
          <p:nvPr/>
        </p:nvSpPr>
        <p:spPr>
          <a:xfrm>
            <a:off x="2042583" y="179374"/>
            <a:ext cx="3471334" cy="1270001"/>
          </a:xfrm>
          <a:prstGeom prst="rect">
            <a:avLst/>
          </a:prstGeom>
          <a:solidFill>
            <a:srgbClr val="FFFFFF"/>
          </a:solidFill>
          <a:ln w="3175">
            <a:miter lim="400000"/>
          </a:ln>
        </p:spPr>
        <p:txBody>
          <a:bodyPr lIns="27614" tIns="27614" rIns="27614" bIns="27614" anchor="ctr"/>
          <a:lstStyle/>
          <a:p>
            <a:pPr algn="l">
              <a:defRPr sz="3100" b="0">
                <a:solidFill>
                  <a:srgbClr val="5E5E5E"/>
                </a:solidFill>
                <a:latin typeface="Roboto"/>
                <a:ea typeface="Roboto"/>
                <a:cs typeface="Roboto"/>
                <a:sym typeface="Roboto"/>
              </a:defRPr>
            </a:pPr>
            <a:endParaRPr/>
          </a:p>
        </p:txBody>
      </p:sp>
      <p:sp>
        <p:nvSpPr>
          <p:cNvPr id="102" name="Line"/>
          <p:cNvSpPr/>
          <p:nvPr/>
        </p:nvSpPr>
        <p:spPr>
          <a:xfrm>
            <a:off x="579289" y="1562405"/>
            <a:ext cx="6347122" cy="1"/>
          </a:xfrm>
          <a:prstGeom prst="line">
            <a:avLst/>
          </a:prstGeom>
          <a:ln w="38100">
            <a:solidFill>
              <a:srgbClr val="E09900"/>
            </a:solidFill>
            <a:miter lim="400000"/>
          </a:ln>
        </p:spPr>
        <p:txBody>
          <a:bodyPr lIns="27614" tIns="27614" rIns="27614" bIns="27614" anchor="ctr"/>
          <a:lstStyle/>
          <a:p>
            <a:pPr>
              <a:defRPr sz="2000" b="0">
                <a:solidFill>
                  <a:srgbClr val="FFFFFF"/>
                </a:solidFill>
                <a:latin typeface="Helvetica Neue Medium"/>
                <a:ea typeface="Helvetica Neue Medium"/>
                <a:cs typeface="Helvetica Neue Medium"/>
                <a:sym typeface="Helvetica Neue Medium"/>
              </a:defRPr>
            </a:pPr>
            <a:endParaRPr/>
          </a:p>
        </p:txBody>
      </p:sp>
      <p:pic>
        <p:nvPicPr>
          <p:cNvPr id="103" name="pasted-movie.png" descr="pasted-movie.png"/>
          <p:cNvPicPr>
            <a:picLocks noChangeAspect="1"/>
          </p:cNvPicPr>
          <p:nvPr/>
        </p:nvPicPr>
        <p:blipFill>
          <a:blip r:embed="rId2"/>
          <a:stretch>
            <a:fillRect/>
          </a:stretch>
        </p:blipFill>
        <p:spPr>
          <a:xfrm>
            <a:off x="583327" y="563842"/>
            <a:ext cx="1485467" cy="771998"/>
          </a:xfrm>
          <a:prstGeom prst="rect">
            <a:avLst/>
          </a:prstGeom>
          <a:ln w="3175">
            <a:miter lim="400000"/>
          </a:ln>
        </p:spPr>
      </p:pic>
      <p:pic>
        <p:nvPicPr>
          <p:cNvPr id="104" name="EN-Funded by the EU-POS.jpg" descr="EN-Funded by the EU-POS.jpg"/>
          <p:cNvPicPr>
            <a:picLocks noChangeAspect="1"/>
          </p:cNvPicPr>
          <p:nvPr/>
        </p:nvPicPr>
        <p:blipFill>
          <a:blip r:embed="rId3"/>
          <a:stretch>
            <a:fillRect/>
          </a:stretch>
        </p:blipFill>
        <p:spPr>
          <a:xfrm>
            <a:off x="114332" y="10207507"/>
            <a:ext cx="1767364" cy="370951"/>
          </a:xfrm>
          <a:prstGeom prst="rect">
            <a:avLst/>
          </a:prstGeom>
          <a:ln w="3175">
            <a:miter lim="400000"/>
          </a:ln>
        </p:spPr>
      </p:pic>
      <p:sp>
        <p:nvSpPr>
          <p:cNvPr id="105" name="Slide Number"/>
          <p:cNvSpPr txBox="1">
            <a:spLocks noGrp="1"/>
          </p:cNvSpPr>
          <p:nvPr>
            <p:ph type="sldNum" sz="quarter" idx="2"/>
          </p:nvPr>
        </p:nvSpPr>
        <p:spPr>
          <a:prstGeom prst="rect">
            <a:avLst/>
          </a:prstGeom>
        </p:spPr>
        <p:txBody>
          <a:bodyPr/>
          <a:lstStyle>
            <a:lvl1pPr>
              <a:defRPr>
                <a:latin typeface="Helvetica Neue Light"/>
                <a:ea typeface="Helvetica Neue Light"/>
                <a:cs typeface="Helvetica Neue Light"/>
                <a:sym typeface="Helvetica Neue Light"/>
              </a:defRPr>
            </a:lvl1p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Title - Centre">
    <p:spTree>
      <p:nvGrpSpPr>
        <p:cNvPr id="1" name=""/>
        <p:cNvGrpSpPr/>
        <p:nvPr/>
      </p:nvGrpSpPr>
      <p:grpSpPr>
        <a:xfrm>
          <a:off x="0" y="0"/>
          <a:ext cx="0" cy="0"/>
          <a:chOff x="0" y="0"/>
          <a:chExt cx="0" cy="0"/>
        </a:xfrm>
      </p:grpSpPr>
      <p:grpSp>
        <p:nvGrpSpPr>
          <p:cNvPr id="117" name="Group"/>
          <p:cNvGrpSpPr/>
          <p:nvPr/>
        </p:nvGrpSpPr>
        <p:grpSpPr>
          <a:xfrm>
            <a:off x="3367616" y="1761144"/>
            <a:ext cx="5382949" cy="8000607"/>
            <a:chOff x="0" y="202351"/>
            <a:chExt cx="5382947" cy="8000606"/>
          </a:xfrm>
        </p:grpSpPr>
        <p:sp>
          <p:nvSpPr>
            <p:cNvPr id="112" name="Polygon"/>
            <p:cNvSpPr/>
            <p:nvPr/>
          </p:nvSpPr>
          <p:spPr>
            <a:xfrm rot="5400000">
              <a:off x="202351" y="4020740"/>
              <a:ext cx="2616045" cy="302074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E19A00"/>
            </a:solidFill>
            <a:ln w="38100" cap="flat">
              <a:solidFill>
                <a:srgbClr val="000000"/>
              </a:solidFill>
              <a:prstDash val="solid"/>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113" name="Polygon"/>
            <p:cNvSpPr/>
            <p:nvPr/>
          </p:nvSpPr>
          <p:spPr>
            <a:xfrm rot="5400000">
              <a:off x="2564551" y="0"/>
              <a:ext cx="2616045" cy="30207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E19A00"/>
            </a:solidFill>
            <a:ln w="38100" cap="flat">
              <a:solidFill>
                <a:srgbClr val="000000"/>
              </a:solidFill>
              <a:prstDash val="solid"/>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114" name="Polygon"/>
            <p:cNvSpPr/>
            <p:nvPr/>
          </p:nvSpPr>
          <p:spPr>
            <a:xfrm rot="5400000">
              <a:off x="202351" y="1311407"/>
              <a:ext cx="2616045" cy="30207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E19A00"/>
            </a:solidFill>
            <a:ln w="38100" cap="flat">
              <a:solidFill>
                <a:srgbClr val="000000"/>
              </a:solidFill>
              <a:prstDash val="solid"/>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115" name="Polygon"/>
            <p:cNvSpPr/>
            <p:nvPr/>
          </p:nvSpPr>
          <p:spPr>
            <a:xfrm rot="5400000">
              <a:off x="2564551" y="2692281"/>
              <a:ext cx="2616045" cy="30207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E19A00"/>
            </a:solidFill>
            <a:ln w="38100" cap="flat">
              <a:solidFill>
                <a:srgbClr val="000000"/>
              </a:solidFill>
              <a:prstDash val="solid"/>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116" name="Polygon"/>
            <p:cNvSpPr/>
            <p:nvPr/>
          </p:nvSpPr>
          <p:spPr>
            <a:xfrm rot="5400000">
              <a:off x="2564551" y="5384562"/>
              <a:ext cx="2616045" cy="30207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E19A00"/>
            </a:solidFill>
            <a:ln w="38100" cap="flat">
              <a:solidFill>
                <a:srgbClr val="000000"/>
              </a:solidFill>
              <a:prstDash val="solid"/>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grpSp>
      <p:sp>
        <p:nvSpPr>
          <p:cNvPr id="118" name="Rectangle"/>
          <p:cNvSpPr/>
          <p:nvPr/>
        </p:nvSpPr>
        <p:spPr>
          <a:xfrm>
            <a:off x="2042583" y="179374"/>
            <a:ext cx="5213715" cy="1270001"/>
          </a:xfrm>
          <a:prstGeom prst="rect">
            <a:avLst/>
          </a:prstGeom>
          <a:solidFill>
            <a:srgbClr val="FFFFFF"/>
          </a:solidFill>
          <a:ln w="3175">
            <a:miter lim="400000"/>
          </a:ln>
        </p:spPr>
        <p:txBody>
          <a:bodyPr lIns="27614" tIns="27614" rIns="27614" bIns="27614" anchor="ctr"/>
          <a:lstStyle/>
          <a:p>
            <a:pPr algn="l">
              <a:defRPr sz="3100" b="0">
                <a:solidFill>
                  <a:srgbClr val="5E5E5E"/>
                </a:solidFill>
                <a:latin typeface="Roboto"/>
                <a:ea typeface="Roboto"/>
                <a:cs typeface="Roboto"/>
                <a:sym typeface="Roboto"/>
              </a:defRPr>
            </a:pPr>
            <a:endParaRPr/>
          </a:p>
        </p:txBody>
      </p:sp>
      <p:sp>
        <p:nvSpPr>
          <p:cNvPr id="119" name="Line"/>
          <p:cNvSpPr/>
          <p:nvPr/>
        </p:nvSpPr>
        <p:spPr>
          <a:xfrm>
            <a:off x="579289" y="1562405"/>
            <a:ext cx="6347122" cy="1"/>
          </a:xfrm>
          <a:prstGeom prst="line">
            <a:avLst/>
          </a:prstGeom>
          <a:ln w="38100">
            <a:solidFill>
              <a:srgbClr val="E09900"/>
            </a:solidFill>
            <a:miter lim="400000"/>
          </a:ln>
        </p:spPr>
        <p:txBody>
          <a:bodyPr lIns="27614" tIns="27614" rIns="27614" bIns="27614" anchor="ctr"/>
          <a:lstStyle/>
          <a:p>
            <a:pPr>
              <a:defRPr sz="2000" b="0">
                <a:solidFill>
                  <a:srgbClr val="FFFFFF"/>
                </a:solidFill>
                <a:latin typeface="Helvetica Neue Medium"/>
                <a:ea typeface="Helvetica Neue Medium"/>
                <a:cs typeface="Helvetica Neue Medium"/>
                <a:sym typeface="Helvetica Neue Medium"/>
              </a:defRPr>
            </a:pPr>
            <a:endParaRPr/>
          </a:p>
        </p:txBody>
      </p:sp>
      <p:pic>
        <p:nvPicPr>
          <p:cNvPr id="120" name="pasted-movie.png" descr="pasted-movie.png"/>
          <p:cNvPicPr>
            <a:picLocks noChangeAspect="1"/>
          </p:cNvPicPr>
          <p:nvPr/>
        </p:nvPicPr>
        <p:blipFill>
          <a:blip r:embed="rId2"/>
          <a:stretch>
            <a:fillRect/>
          </a:stretch>
        </p:blipFill>
        <p:spPr>
          <a:xfrm>
            <a:off x="583327" y="563842"/>
            <a:ext cx="1485467" cy="771998"/>
          </a:xfrm>
          <a:prstGeom prst="rect">
            <a:avLst/>
          </a:prstGeom>
          <a:ln w="3175">
            <a:miter lim="400000"/>
          </a:ln>
        </p:spPr>
      </p:pic>
      <p:sp>
        <p:nvSpPr>
          <p:cNvPr id="121" name="Slide Number"/>
          <p:cNvSpPr txBox="1">
            <a:spLocks noGrp="1"/>
          </p:cNvSpPr>
          <p:nvPr>
            <p:ph type="sldNum" sz="quarter" idx="2"/>
          </p:nvPr>
        </p:nvSpPr>
        <p:spPr>
          <a:prstGeom prst="rect">
            <a:avLst/>
          </a:prstGeom>
        </p:spPr>
        <p:txBody>
          <a:bodyPr/>
          <a:lstStyle>
            <a:lvl1pPr>
              <a:defRPr>
                <a:latin typeface="Helvetica Neue Light"/>
                <a:ea typeface="Helvetica Neue Light"/>
                <a:cs typeface="Helvetica Neue Light"/>
                <a:sym typeface="Helvetica Neue Light"/>
              </a:defRPr>
            </a:lvl1p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Title - Centre copy">
    <p:spTree>
      <p:nvGrpSpPr>
        <p:cNvPr id="1" name=""/>
        <p:cNvGrpSpPr/>
        <p:nvPr/>
      </p:nvGrpSpPr>
      <p:grpSpPr>
        <a:xfrm>
          <a:off x="0" y="0"/>
          <a:ext cx="0" cy="0"/>
          <a:chOff x="0" y="0"/>
          <a:chExt cx="0" cy="0"/>
        </a:xfrm>
      </p:grpSpPr>
      <p:sp>
        <p:nvSpPr>
          <p:cNvPr id="128" name="Rectangle"/>
          <p:cNvSpPr/>
          <p:nvPr/>
        </p:nvSpPr>
        <p:spPr>
          <a:xfrm>
            <a:off x="2042583" y="179374"/>
            <a:ext cx="5213715" cy="1270001"/>
          </a:xfrm>
          <a:prstGeom prst="rect">
            <a:avLst/>
          </a:prstGeom>
          <a:solidFill>
            <a:srgbClr val="FFFFFF"/>
          </a:solidFill>
          <a:ln w="3175">
            <a:miter lim="400000"/>
          </a:ln>
        </p:spPr>
        <p:txBody>
          <a:bodyPr lIns="27614" tIns="27614" rIns="27614" bIns="27614" anchor="ctr"/>
          <a:lstStyle/>
          <a:p>
            <a:pPr algn="l">
              <a:defRPr sz="3100" b="0">
                <a:solidFill>
                  <a:srgbClr val="5E5E5E"/>
                </a:solidFill>
                <a:latin typeface="Roboto"/>
                <a:ea typeface="Roboto"/>
                <a:cs typeface="Roboto"/>
                <a:sym typeface="Roboto"/>
              </a:defRPr>
            </a:pPr>
            <a:endParaRPr/>
          </a:p>
        </p:txBody>
      </p:sp>
      <p:sp>
        <p:nvSpPr>
          <p:cNvPr id="129" name="Line"/>
          <p:cNvSpPr/>
          <p:nvPr/>
        </p:nvSpPr>
        <p:spPr>
          <a:xfrm>
            <a:off x="579289" y="1562405"/>
            <a:ext cx="6347122" cy="1"/>
          </a:xfrm>
          <a:prstGeom prst="line">
            <a:avLst/>
          </a:prstGeom>
          <a:ln w="38100">
            <a:solidFill>
              <a:srgbClr val="E09900"/>
            </a:solidFill>
            <a:miter lim="400000"/>
          </a:ln>
        </p:spPr>
        <p:txBody>
          <a:bodyPr lIns="27614" tIns="27614" rIns="27614" bIns="27614" anchor="ctr"/>
          <a:lstStyle/>
          <a:p>
            <a:pPr>
              <a:defRPr sz="2000" b="0">
                <a:solidFill>
                  <a:srgbClr val="FFFFFF"/>
                </a:solidFill>
                <a:latin typeface="Helvetica Neue Medium"/>
                <a:ea typeface="Helvetica Neue Medium"/>
                <a:cs typeface="Helvetica Neue Medium"/>
                <a:sym typeface="Helvetica Neue Medium"/>
              </a:defRPr>
            </a:pPr>
            <a:endParaRPr/>
          </a:p>
        </p:txBody>
      </p:sp>
      <p:pic>
        <p:nvPicPr>
          <p:cNvPr id="130" name="pasted-movie.png" descr="pasted-movie.png"/>
          <p:cNvPicPr>
            <a:picLocks noChangeAspect="1"/>
          </p:cNvPicPr>
          <p:nvPr/>
        </p:nvPicPr>
        <p:blipFill>
          <a:blip r:embed="rId2"/>
          <a:stretch>
            <a:fillRect/>
          </a:stretch>
        </p:blipFill>
        <p:spPr>
          <a:xfrm>
            <a:off x="583327" y="563842"/>
            <a:ext cx="1485467" cy="771998"/>
          </a:xfrm>
          <a:prstGeom prst="rect">
            <a:avLst/>
          </a:prstGeom>
          <a:ln w="3175">
            <a:miter lim="400000"/>
          </a:ln>
        </p:spPr>
      </p:pic>
      <p:grpSp>
        <p:nvGrpSpPr>
          <p:cNvPr id="138" name="Group"/>
          <p:cNvGrpSpPr/>
          <p:nvPr/>
        </p:nvGrpSpPr>
        <p:grpSpPr>
          <a:xfrm rot="16200000">
            <a:off x="585238" y="2390283"/>
            <a:ext cx="6335224" cy="6520334"/>
            <a:chOff x="0" y="164912"/>
            <a:chExt cx="6335223" cy="6520332"/>
          </a:xfrm>
        </p:grpSpPr>
        <p:sp>
          <p:nvSpPr>
            <p:cNvPr id="131" name="Polygon"/>
            <p:cNvSpPr/>
            <p:nvPr/>
          </p:nvSpPr>
          <p:spPr>
            <a:xfrm rot="5400000">
              <a:off x="164912" y="3276822"/>
              <a:ext cx="2132024" cy="2461850"/>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E19A00"/>
            </a:solidFill>
            <a:ln w="38100" cap="flat">
              <a:solidFill>
                <a:srgbClr val="000000"/>
              </a:solidFill>
              <a:prstDash val="solid"/>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132" name="Polygon"/>
            <p:cNvSpPr/>
            <p:nvPr/>
          </p:nvSpPr>
          <p:spPr>
            <a:xfrm rot="5400000">
              <a:off x="2090057" y="-1"/>
              <a:ext cx="2132025" cy="2461850"/>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E19A00"/>
            </a:solidFill>
            <a:ln w="38100" cap="flat">
              <a:solidFill>
                <a:srgbClr val="000000"/>
              </a:solidFill>
              <a:prstDash val="solid"/>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133" name="Polygon"/>
            <p:cNvSpPr/>
            <p:nvPr/>
          </p:nvSpPr>
          <p:spPr>
            <a:xfrm rot="5400000">
              <a:off x="164912" y="1068770"/>
              <a:ext cx="2132024" cy="246184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E19A00"/>
            </a:solidFill>
            <a:ln w="38100" cap="flat">
              <a:solidFill>
                <a:srgbClr val="000000"/>
              </a:solidFill>
              <a:prstDash val="solid"/>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134" name="Polygon"/>
            <p:cNvSpPr/>
            <p:nvPr/>
          </p:nvSpPr>
          <p:spPr>
            <a:xfrm rot="5400000">
              <a:off x="2090057" y="2194154"/>
              <a:ext cx="2132025" cy="2461850"/>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E19A00"/>
            </a:solidFill>
            <a:ln w="38100" cap="flat">
              <a:solidFill>
                <a:srgbClr val="000000"/>
              </a:solidFill>
              <a:prstDash val="solid"/>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135" name="Polygon"/>
            <p:cNvSpPr/>
            <p:nvPr/>
          </p:nvSpPr>
          <p:spPr>
            <a:xfrm rot="5400000">
              <a:off x="2090057" y="4388309"/>
              <a:ext cx="2132025" cy="246184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E19A00"/>
            </a:solidFill>
            <a:ln w="38100" cap="flat">
              <a:solidFill>
                <a:srgbClr val="000000"/>
              </a:solidFill>
              <a:prstDash val="solid"/>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136" name="Polygon"/>
            <p:cNvSpPr/>
            <p:nvPr/>
          </p:nvSpPr>
          <p:spPr>
            <a:xfrm rot="5400000">
              <a:off x="4038287" y="1068770"/>
              <a:ext cx="2132024" cy="246184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E19A00"/>
            </a:solidFill>
            <a:ln w="38100" cap="flat">
              <a:solidFill>
                <a:srgbClr val="000000"/>
              </a:solidFill>
              <a:prstDash val="solid"/>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137" name="Polygon"/>
            <p:cNvSpPr/>
            <p:nvPr/>
          </p:nvSpPr>
          <p:spPr>
            <a:xfrm rot="5400000">
              <a:off x="4038287" y="3276822"/>
              <a:ext cx="2132024" cy="2461850"/>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E19A00"/>
            </a:solidFill>
            <a:ln w="38100" cap="flat">
              <a:solidFill>
                <a:srgbClr val="000000"/>
              </a:solidFill>
              <a:prstDash val="solid"/>
              <a:miter lim="400000"/>
            </a:ln>
            <a:effectLst/>
          </p:spPr>
          <p:txBody>
            <a:bodyPr wrap="square" lIns="27614" tIns="27614" rIns="27614" bIns="27614" numCol="1" anchor="ctr">
              <a:noAutofit/>
            </a:bodyPr>
            <a:lstStyle/>
            <a:p>
              <a:pPr>
                <a:defRPr sz="2000" b="0">
                  <a:solidFill>
                    <a:srgbClr val="FFFFFF"/>
                  </a:solidFill>
                  <a:latin typeface="Helvetica Neue Medium"/>
                  <a:ea typeface="Helvetica Neue Medium"/>
                  <a:cs typeface="Helvetica Neue Medium"/>
                  <a:sym typeface="Helvetica Neue Medium"/>
                </a:defRPr>
              </a:pPr>
              <a:endParaRPr/>
            </a:p>
          </p:txBody>
        </p:sp>
      </p:grpSp>
      <p:sp>
        <p:nvSpPr>
          <p:cNvPr id="139" name="Slide Number"/>
          <p:cNvSpPr txBox="1">
            <a:spLocks noGrp="1"/>
          </p:cNvSpPr>
          <p:nvPr>
            <p:ph type="sldNum" sz="quarter" idx="2"/>
          </p:nvPr>
        </p:nvSpPr>
        <p:spPr>
          <a:prstGeom prst="rect">
            <a:avLst/>
          </a:prstGeom>
        </p:spPr>
        <p:txBody>
          <a:bodyPr/>
          <a:lstStyle>
            <a:lvl1pPr>
              <a:defRPr>
                <a:latin typeface="Helvetica Neue Light"/>
                <a:ea typeface="Helvetica Neue Light"/>
                <a:cs typeface="Helvetica Neue Light"/>
                <a:sym typeface="Helvetica Neue Light"/>
              </a:defRPr>
            </a:lvl1p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Photo - Vertical">
    <p:spTree>
      <p:nvGrpSpPr>
        <p:cNvPr id="1" name=""/>
        <p:cNvGrpSpPr/>
        <p:nvPr/>
      </p:nvGrpSpPr>
      <p:grpSpPr>
        <a:xfrm>
          <a:off x="0" y="0"/>
          <a:ext cx="0" cy="0"/>
          <a:chOff x="0" y="0"/>
          <a:chExt cx="0" cy="0"/>
        </a:xfrm>
      </p:grpSpPr>
      <p:sp>
        <p:nvSpPr>
          <p:cNvPr id="146" name="Image"/>
          <p:cNvSpPr>
            <a:spLocks noGrp="1"/>
          </p:cNvSpPr>
          <p:nvPr>
            <p:ph type="pic" sz="half" idx="21"/>
          </p:nvPr>
        </p:nvSpPr>
        <p:spPr>
          <a:xfrm>
            <a:off x="1474176" y="3029394"/>
            <a:ext cx="6741358" cy="4494240"/>
          </a:xfrm>
          <a:prstGeom prst="rect">
            <a:avLst/>
          </a:prstGeom>
        </p:spPr>
        <p:txBody>
          <a:bodyPr lIns="91439" tIns="45719" rIns="91439" bIns="45719">
            <a:noAutofit/>
          </a:bodyPr>
          <a:lstStyle/>
          <a:p>
            <a:endParaRPr/>
          </a:p>
        </p:txBody>
      </p:sp>
      <p:sp>
        <p:nvSpPr>
          <p:cNvPr id="147" name="Body Level One…"/>
          <p:cNvSpPr txBox="1">
            <a:spLocks noGrp="1"/>
          </p:cNvSpPr>
          <p:nvPr>
            <p:ph type="body" sz="quarter" idx="1"/>
          </p:nvPr>
        </p:nvSpPr>
        <p:spPr>
          <a:xfrm>
            <a:off x="761380" y="5263856"/>
            <a:ext cx="2899509" cy="2236765"/>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48" name="Slide Number"/>
          <p:cNvSpPr txBox="1">
            <a:spLocks noGrp="1"/>
          </p:cNvSpPr>
          <p:nvPr>
            <p:ph type="sldNum" sz="quarter" idx="2"/>
          </p:nvPr>
        </p:nvSpPr>
        <p:spPr>
          <a:prstGeom prst="rect">
            <a:avLst/>
          </a:prstGeom>
        </p:spPr>
        <p:txBody>
          <a:bodyPr/>
          <a:lstStyle>
            <a:lvl1pPr>
              <a:defRPr>
                <a:latin typeface="Helvetica Neue Light"/>
                <a:ea typeface="Helvetica Neue Light"/>
                <a:cs typeface="Helvetica Neue Light"/>
                <a:sym typeface="Helvetica Neue Light"/>
              </a:defRPr>
            </a:lvl1p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Line"/>
          <p:cNvSpPr/>
          <p:nvPr/>
        </p:nvSpPr>
        <p:spPr>
          <a:xfrm>
            <a:off x="579289" y="1562405"/>
            <a:ext cx="6347122" cy="1"/>
          </a:xfrm>
          <a:prstGeom prst="line">
            <a:avLst/>
          </a:prstGeom>
          <a:ln w="38100">
            <a:solidFill>
              <a:srgbClr val="E09900"/>
            </a:solidFill>
            <a:miter lim="400000"/>
          </a:ln>
        </p:spPr>
        <p:txBody>
          <a:bodyPr lIns="27614" tIns="27614" rIns="27614" bIns="27614" anchor="ct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3" name="Polygon"/>
          <p:cNvSpPr/>
          <p:nvPr/>
        </p:nvSpPr>
        <p:spPr>
          <a:xfrm rot="5400000">
            <a:off x="-629499" y="3208866"/>
            <a:ext cx="2616045" cy="302074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a:miter lim="400000"/>
          </a:ln>
        </p:spPr>
        <p:txBody>
          <a:bodyPr lIns="27614" tIns="27614" rIns="27614" bIns="27614" anchor="ct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4" name="Polygon"/>
          <p:cNvSpPr/>
          <p:nvPr/>
        </p:nvSpPr>
        <p:spPr>
          <a:xfrm rot="5400000">
            <a:off x="1834301" y="4690533"/>
            <a:ext cx="2616045" cy="30207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a:miter lim="400000"/>
          </a:ln>
        </p:spPr>
        <p:txBody>
          <a:bodyPr lIns="27614" tIns="27614" rIns="27614" bIns="27614" anchor="ct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5" name="Polygon"/>
          <p:cNvSpPr/>
          <p:nvPr/>
        </p:nvSpPr>
        <p:spPr>
          <a:xfrm rot="5400000">
            <a:off x="-629499" y="6206066"/>
            <a:ext cx="2616045" cy="302074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a:miter lim="400000"/>
          </a:ln>
        </p:spPr>
        <p:txBody>
          <a:bodyPr lIns="27614" tIns="27614" rIns="27614" bIns="27614" anchor="ct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6" name="Polygon"/>
          <p:cNvSpPr/>
          <p:nvPr/>
        </p:nvSpPr>
        <p:spPr>
          <a:xfrm rot="5400000">
            <a:off x="1834301" y="7654673"/>
            <a:ext cx="2616045" cy="302074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a:miter lim="400000"/>
          </a:ln>
        </p:spPr>
        <p:txBody>
          <a:bodyPr lIns="27614" tIns="27614" rIns="27614" bIns="27614" anchor="ctr"/>
          <a:lstStyle/>
          <a:p>
            <a:pPr>
              <a:defRPr sz="2000" b="0">
                <a:solidFill>
                  <a:srgbClr val="FFFFFF"/>
                </a:solidFill>
                <a:latin typeface="Helvetica Neue Medium"/>
                <a:ea typeface="Helvetica Neue Medium"/>
                <a:cs typeface="Helvetica Neue Medium"/>
                <a:sym typeface="Helvetica Neue Medium"/>
              </a:defRPr>
            </a:pPr>
            <a:endParaRPr/>
          </a:p>
        </p:txBody>
      </p:sp>
      <p:sp>
        <p:nvSpPr>
          <p:cNvPr id="7" name="Polygon"/>
          <p:cNvSpPr/>
          <p:nvPr/>
        </p:nvSpPr>
        <p:spPr>
          <a:xfrm rot="5400000">
            <a:off x="-629499" y="9203266"/>
            <a:ext cx="2616045" cy="302074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rgbClr val="F3D696">
              <a:alpha val="36183"/>
            </a:srgbClr>
          </a:solidFill>
          <a:ln w="3175">
            <a:miter lim="400000"/>
          </a:ln>
        </p:spPr>
        <p:txBody>
          <a:bodyPr lIns="27614" tIns="27614" rIns="27614" bIns="27614" anchor="ctr"/>
          <a:lstStyle/>
          <a:p>
            <a:pPr>
              <a:defRPr sz="2000" b="0">
                <a:solidFill>
                  <a:srgbClr val="FFFFFF"/>
                </a:solidFill>
                <a:latin typeface="Helvetica Neue Medium"/>
                <a:ea typeface="Helvetica Neue Medium"/>
                <a:cs typeface="Helvetica Neue Medium"/>
                <a:sym typeface="Helvetica Neue Medium"/>
              </a:defRPr>
            </a:pPr>
            <a:endParaRPr/>
          </a:p>
        </p:txBody>
      </p:sp>
      <p:pic>
        <p:nvPicPr>
          <p:cNvPr id="8" name="pasted-movie.png" descr="pasted-movie.png"/>
          <p:cNvPicPr>
            <a:picLocks noChangeAspect="1"/>
          </p:cNvPicPr>
          <p:nvPr/>
        </p:nvPicPr>
        <p:blipFill>
          <a:blip r:embed="rId19"/>
          <a:stretch>
            <a:fillRect/>
          </a:stretch>
        </p:blipFill>
        <p:spPr>
          <a:xfrm>
            <a:off x="583327" y="563842"/>
            <a:ext cx="1485467" cy="771998"/>
          </a:xfrm>
          <a:prstGeom prst="rect">
            <a:avLst/>
          </a:prstGeom>
          <a:ln w="3175">
            <a:miter lim="400000"/>
          </a:ln>
        </p:spPr>
      </p:pic>
      <p:sp>
        <p:nvSpPr>
          <p:cNvPr id="9" name="Rectangle"/>
          <p:cNvSpPr/>
          <p:nvPr/>
        </p:nvSpPr>
        <p:spPr>
          <a:xfrm>
            <a:off x="2042583" y="179374"/>
            <a:ext cx="5024708" cy="1270001"/>
          </a:xfrm>
          <a:prstGeom prst="rect">
            <a:avLst/>
          </a:prstGeom>
          <a:solidFill>
            <a:srgbClr val="FFFFFF"/>
          </a:solidFill>
          <a:ln w="3175">
            <a:miter lim="400000"/>
          </a:ln>
        </p:spPr>
        <p:txBody>
          <a:bodyPr lIns="27614" tIns="27614" rIns="27614" bIns="27614" anchor="ctr"/>
          <a:lstStyle/>
          <a:p>
            <a:pPr algn="l">
              <a:defRPr sz="3100" b="0">
                <a:solidFill>
                  <a:srgbClr val="5E5E5E"/>
                </a:solidFill>
                <a:latin typeface="Roboto"/>
                <a:ea typeface="Roboto"/>
                <a:cs typeface="Roboto"/>
                <a:sym typeface="Roboto"/>
              </a:defRPr>
            </a:pPr>
            <a:endParaRPr/>
          </a:p>
        </p:txBody>
      </p:sp>
      <p:sp>
        <p:nvSpPr>
          <p:cNvPr id="10" name="Title Text"/>
          <p:cNvSpPr txBox="1">
            <a:spLocks noGrp="1"/>
          </p:cNvSpPr>
          <p:nvPr>
            <p:ph type="title"/>
          </p:nvPr>
        </p:nvSpPr>
        <p:spPr>
          <a:xfrm>
            <a:off x="933970" y="3586284"/>
            <a:ext cx="5688560" cy="1794935"/>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7614" tIns="27614" rIns="27614" bIns="27614" anchor="b">
            <a:normAutofit/>
          </a:bodyPr>
          <a:lstStyle/>
          <a:p>
            <a:r>
              <a:t>Title Text</a:t>
            </a:r>
          </a:p>
        </p:txBody>
      </p:sp>
      <p:sp>
        <p:nvSpPr>
          <p:cNvPr id="11" name="Body Level One…"/>
          <p:cNvSpPr txBox="1">
            <a:spLocks noGrp="1"/>
          </p:cNvSpPr>
          <p:nvPr>
            <p:ph type="body" idx="1"/>
          </p:nvPr>
        </p:nvSpPr>
        <p:spPr>
          <a:xfrm>
            <a:off x="933970" y="5436446"/>
            <a:ext cx="5688560" cy="614421"/>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7614" tIns="27614" rIns="27614" bIns="27614">
            <a:normAutofit/>
          </a:bodyPr>
          <a:lstStyle/>
          <a:p>
            <a:r>
              <a:t>Body Level One</a:t>
            </a:r>
          </a:p>
          <a:p>
            <a:pPr lvl="1"/>
            <a:r>
              <a:t>Body Level Two</a:t>
            </a:r>
          </a:p>
          <a:p>
            <a:pPr lvl="2"/>
            <a:r>
              <a:t>Body Level Three</a:t>
            </a:r>
          </a:p>
          <a:p>
            <a:pPr lvl="3"/>
            <a:r>
              <a:t>Body Level Four</a:t>
            </a:r>
          </a:p>
          <a:p>
            <a:pPr lvl="4"/>
            <a:r>
              <a:t>Body Level Five</a:t>
            </a:r>
          </a:p>
        </p:txBody>
      </p:sp>
      <p:sp>
        <p:nvSpPr>
          <p:cNvPr id="12" name="Slide Number"/>
          <p:cNvSpPr txBox="1">
            <a:spLocks noGrp="1"/>
          </p:cNvSpPr>
          <p:nvPr>
            <p:ph type="sldNum" sz="quarter" idx="2"/>
          </p:nvPr>
        </p:nvSpPr>
        <p:spPr>
          <a:xfrm>
            <a:off x="3643587" y="7749150"/>
            <a:ext cx="265644" cy="265972"/>
          </a:xfrm>
          <a:prstGeom prst="rect">
            <a:avLst/>
          </a:prstGeom>
          <a:ln w="3175">
            <a:miter lim="400000"/>
          </a:ln>
        </p:spPr>
        <p:txBody>
          <a:bodyPr wrap="none" lIns="27614" tIns="27614" rIns="27614" bIns="27614">
            <a:spAutoFit/>
          </a:bodyPr>
          <a:lstStyle>
            <a:lvl1pPr>
              <a:defRPr sz="1400" b="0">
                <a:latin typeface="Helvetica Neue Thin"/>
                <a:ea typeface="Helvetica Neue Thin"/>
                <a:cs typeface="Helvetica Neue Thin"/>
                <a:sym typeface="Helvetica Neue Thin"/>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ransition spd="med"/>
  <p:txStyles>
    <p:titleStyle>
      <a:lvl1pPr marL="0" marR="0" indent="0" algn="l" defTabSz="640490" rtl="0" latinLnBrk="0">
        <a:lnSpc>
          <a:spcPct val="80000"/>
        </a:lnSpc>
        <a:spcBef>
          <a:spcPts val="0"/>
        </a:spcBef>
        <a:spcAft>
          <a:spcPts val="0"/>
        </a:spcAft>
        <a:buClrTx/>
        <a:buSzTx/>
        <a:buFontTx/>
        <a:buNone/>
        <a:tabLst/>
        <a:defRPr sz="3300" b="0" i="0" u="none" strike="noStrike" cap="none" spc="0" baseline="0">
          <a:solidFill>
            <a:srgbClr val="5E5E5E"/>
          </a:solidFill>
          <a:uFillTx/>
          <a:latin typeface="+mn-lt"/>
          <a:ea typeface="+mn-ea"/>
          <a:cs typeface="+mn-cs"/>
          <a:sym typeface="Roboto Medium"/>
        </a:defRPr>
      </a:lvl1pPr>
      <a:lvl2pPr marL="0" marR="0" indent="0" algn="l" defTabSz="640490" rtl="0" latinLnBrk="0">
        <a:lnSpc>
          <a:spcPct val="80000"/>
        </a:lnSpc>
        <a:spcBef>
          <a:spcPts val="0"/>
        </a:spcBef>
        <a:spcAft>
          <a:spcPts val="0"/>
        </a:spcAft>
        <a:buClrTx/>
        <a:buSzTx/>
        <a:buFontTx/>
        <a:buNone/>
        <a:tabLst/>
        <a:defRPr sz="3300" b="0" i="0" u="none" strike="noStrike" cap="none" spc="0" baseline="0">
          <a:solidFill>
            <a:srgbClr val="5E5E5E"/>
          </a:solidFill>
          <a:uFillTx/>
          <a:latin typeface="+mn-lt"/>
          <a:ea typeface="+mn-ea"/>
          <a:cs typeface="+mn-cs"/>
          <a:sym typeface="Roboto Medium"/>
        </a:defRPr>
      </a:lvl2pPr>
      <a:lvl3pPr marL="0" marR="0" indent="0" algn="l" defTabSz="640490" rtl="0" latinLnBrk="0">
        <a:lnSpc>
          <a:spcPct val="80000"/>
        </a:lnSpc>
        <a:spcBef>
          <a:spcPts val="0"/>
        </a:spcBef>
        <a:spcAft>
          <a:spcPts val="0"/>
        </a:spcAft>
        <a:buClrTx/>
        <a:buSzTx/>
        <a:buFontTx/>
        <a:buNone/>
        <a:tabLst/>
        <a:defRPr sz="3300" b="0" i="0" u="none" strike="noStrike" cap="none" spc="0" baseline="0">
          <a:solidFill>
            <a:srgbClr val="5E5E5E"/>
          </a:solidFill>
          <a:uFillTx/>
          <a:latin typeface="+mn-lt"/>
          <a:ea typeface="+mn-ea"/>
          <a:cs typeface="+mn-cs"/>
          <a:sym typeface="Roboto Medium"/>
        </a:defRPr>
      </a:lvl3pPr>
      <a:lvl4pPr marL="0" marR="0" indent="0" algn="l" defTabSz="640490" rtl="0" latinLnBrk="0">
        <a:lnSpc>
          <a:spcPct val="80000"/>
        </a:lnSpc>
        <a:spcBef>
          <a:spcPts val="0"/>
        </a:spcBef>
        <a:spcAft>
          <a:spcPts val="0"/>
        </a:spcAft>
        <a:buClrTx/>
        <a:buSzTx/>
        <a:buFontTx/>
        <a:buNone/>
        <a:tabLst/>
        <a:defRPr sz="3300" b="0" i="0" u="none" strike="noStrike" cap="none" spc="0" baseline="0">
          <a:solidFill>
            <a:srgbClr val="5E5E5E"/>
          </a:solidFill>
          <a:uFillTx/>
          <a:latin typeface="+mn-lt"/>
          <a:ea typeface="+mn-ea"/>
          <a:cs typeface="+mn-cs"/>
          <a:sym typeface="Roboto Medium"/>
        </a:defRPr>
      </a:lvl4pPr>
      <a:lvl5pPr marL="0" marR="0" indent="0" algn="l" defTabSz="640490" rtl="0" latinLnBrk="0">
        <a:lnSpc>
          <a:spcPct val="80000"/>
        </a:lnSpc>
        <a:spcBef>
          <a:spcPts val="0"/>
        </a:spcBef>
        <a:spcAft>
          <a:spcPts val="0"/>
        </a:spcAft>
        <a:buClrTx/>
        <a:buSzTx/>
        <a:buFontTx/>
        <a:buNone/>
        <a:tabLst/>
        <a:defRPr sz="3300" b="0" i="0" u="none" strike="noStrike" cap="none" spc="0" baseline="0">
          <a:solidFill>
            <a:srgbClr val="5E5E5E"/>
          </a:solidFill>
          <a:uFillTx/>
          <a:latin typeface="+mn-lt"/>
          <a:ea typeface="+mn-ea"/>
          <a:cs typeface="+mn-cs"/>
          <a:sym typeface="Roboto Medium"/>
        </a:defRPr>
      </a:lvl5pPr>
      <a:lvl6pPr marL="0" marR="0" indent="0" algn="l" defTabSz="640490" rtl="0" latinLnBrk="0">
        <a:lnSpc>
          <a:spcPct val="80000"/>
        </a:lnSpc>
        <a:spcBef>
          <a:spcPts val="0"/>
        </a:spcBef>
        <a:spcAft>
          <a:spcPts val="0"/>
        </a:spcAft>
        <a:buClrTx/>
        <a:buSzTx/>
        <a:buFontTx/>
        <a:buNone/>
        <a:tabLst/>
        <a:defRPr sz="3300" b="0" i="0" u="none" strike="noStrike" cap="none" spc="0" baseline="0">
          <a:solidFill>
            <a:srgbClr val="5E5E5E"/>
          </a:solidFill>
          <a:uFillTx/>
          <a:latin typeface="+mn-lt"/>
          <a:ea typeface="+mn-ea"/>
          <a:cs typeface="+mn-cs"/>
          <a:sym typeface="Roboto Medium"/>
        </a:defRPr>
      </a:lvl6pPr>
      <a:lvl7pPr marL="0" marR="0" indent="0" algn="l" defTabSz="640490" rtl="0" latinLnBrk="0">
        <a:lnSpc>
          <a:spcPct val="80000"/>
        </a:lnSpc>
        <a:spcBef>
          <a:spcPts val="0"/>
        </a:spcBef>
        <a:spcAft>
          <a:spcPts val="0"/>
        </a:spcAft>
        <a:buClrTx/>
        <a:buSzTx/>
        <a:buFontTx/>
        <a:buNone/>
        <a:tabLst/>
        <a:defRPr sz="3300" b="0" i="0" u="none" strike="noStrike" cap="none" spc="0" baseline="0">
          <a:solidFill>
            <a:srgbClr val="5E5E5E"/>
          </a:solidFill>
          <a:uFillTx/>
          <a:latin typeface="+mn-lt"/>
          <a:ea typeface="+mn-ea"/>
          <a:cs typeface="+mn-cs"/>
          <a:sym typeface="Roboto Medium"/>
        </a:defRPr>
      </a:lvl7pPr>
      <a:lvl8pPr marL="0" marR="0" indent="0" algn="l" defTabSz="640490" rtl="0" latinLnBrk="0">
        <a:lnSpc>
          <a:spcPct val="80000"/>
        </a:lnSpc>
        <a:spcBef>
          <a:spcPts val="0"/>
        </a:spcBef>
        <a:spcAft>
          <a:spcPts val="0"/>
        </a:spcAft>
        <a:buClrTx/>
        <a:buSzTx/>
        <a:buFontTx/>
        <a:buNone/>
        <a:tabLst/>
        <a:defRPr sz="3300" b="0" i="0" u="none" strike="noStrike" cap="none" spc="0" baseline="0">
          <a:solidFill>
            <a:srgbClr val="5E5E5E"/>
          </a:solidFill>
          <a:uFillTx/>
          <a:latin typeface="+mn-lt"/>
          <a:ea typeface="+mn-ea"/>
          <a:cs typeface="+mn-cs"/>
          <a:sym typeface="Roboto Medium"/>
        </a:defRPr>
      </a:lvl8pPr>
      <a:lvl9pPr marL="0" marR="0" indent="0" algn="l" defTabSz="640490" rtl="0" latinLnBrk="0">
        <a:lnSpc>
          <a:spcPct val="80000"/>
        </a:lnSpc>
        <a:spcBef>
          <a:spcPts val="0"/>
        </a:spcBef>
        <a:spcAft>
          <a:spcPts val="0"/>
        </a:spcAft>
        <a:buClrTx/>
        <a:buSzTx/>
        <a:buFontTx/>
        <a:buNone/>
        <a:tabLst/>
        <a:defRPr sz="3300" b="0" i="0" u="none" strike="noStrike" cap="none" spc="0" baseline="0">
          <a:solidFill>
            <a:srgbClr val="5E5E5E"/>
          </a:solidFill>
          <a:uFillTx/>
          <a:latin typeface="+mn-lt"/>
          <a:ea typeface="+mn-ea"/>
          <a:cs typeface="+mn-cs"/>
          <a:sym typeface="Roboto Medium"/>
        </a:defRPr>
      </a:lvl9pPr>
    </p:titleStyle>
    <p:bodyStyle>
      <a:lvl1pPr marL="0" marR="0" indent="0" algn="r" defTabSz="640490" rtl="0" latinLnBrk="0">
        <a:lnSpc>
          <a:spcPct val="100000"/>
        </a:lnSpc>
        <a:spcBef>
          <a:spcPts val="0"/>
        </a:spcBef>
        <a:spcAft>
          <a:spcPts val="0"/>
        </a:spcAft>
        <a:buClrTx/>
        <a:buSzTx/>
        <a:buFontTx/>
        <a:buNone/>
        <a:tabLst/>
        <a:defRPr sz="3000" b="1" i="0" u="none" strike="noStrike" cap="none" spc="0" baseline="0">
          <a:solidFill>
            <a:srgbClr val="5E5E5E"/>
          </a:solidFill>
          <a:uFillTx/>
          <a:latin typeface="Roboto"/>
          <a:ea typeface="Roboto"/>
          <a:cs typeface="Roboto"/>
          <a:sym typeface="Roboto"/>
        </a:defRPr>
      </a:lvl1pPr>
      <a:lvl2pPr marL="0" marR="0" indent="0" algn="r" defTabSz="640490" rtl="0" latinLnBrk="0">
        <a:lnSpc>
          <a:spcPct val="100000"/>
        </a:lnSpc>
        <a:spcBef>
          <a:spcPts val="0"/>
        </a:spcBef>
        <a:spcAft>
          <a:spcPts val="0"/>
        </a:spcAft>
        <a:buClrTx/>
        <a:buSzTx/>
        <a:buFontTx/>
        <a:buNone/>
        <a:tabLst/>
        <a:defRPr sz="3000" b="1" i="0" u="none" strike="noStrike" cap="none" spc="0" baseline="0">
          <a:solidFill>
            <a:srgbClr val="5E5E5E"/>
          </a:solidFill>
          <a:uFillTx/>
          <a:latin typeface="Roboto"/>
          <a:ea typeface="Roboto"/>
          <a:cs typeface="Roboto"/>
          <a:sym typeface="Roboto"/>
        </a:defRPr>
      </a:lvl2pPr>
      <a:lvl3pPr marL="0" marR="0" indent="0" algn="r" defTabSz="640490" rtl="0" latinLnBrk="0">
        <a:lnSpc>
          <a:spcPct val="100000"/>
        </a:lnSpc>
        <a:spcBef>
          <a:spcPts val="0"/>
        </a:spcBef>
        <a:spcAft>
          <a:spcPts val="0"/>
        </a:spcAft>
        <a:buClrTx/>
        <a:buSzTx/>
        <a:buFontTx/>
        <a:buNone/>
        <a:tabLst/>
        <a:defRPr sz="3000" b="1" i="0" u="none" strike="noStrike" cap="none" spc="0" baseline="0">
          <a:solidFill>
            <a:srgbClr val="5E5E5E"/>
          </a:solidFill>
          <a:uFillTx/>
          <a:latin typeface="Roboto"/>
          <a:ea typeface="Roboto"/>
          <a:cs typeface="Roboto"/>
          <a:sym typeface="Roboto"/>
        </a:defRPr>
      </a:lvl3pPr>
      <a:lvl4pPr marL="0" marR="0" indent="0" algn="r" defTabSz="640490" rtl="0" latinLnBrk="0">
        <a:lnSpc>
          <a:spcPct val="100000"/>
        </a:lnSpc>
        <a:spcBef>
          <a:spcPts val="0"/>
        </a:spcBef>
        <a:spcAft>
          <a:spcPts val="0"/>
        </a:spcAft>
        <a:buClrTx/>
        <a:buSzTx/>
        <a:buFontTx/>
        <a:buNone/>
        <a:tabLst/>
        <a:defRPr sz="3000" b="1" i="0" u="none" strike="noStrike" cap="none" spc="0" baseline="0">
          <a:solidFill>
            <a:srgbClr val="5E5E5E"/>
          </a:solidFill>
          <a:uFillTx/>
          <a:latin typeface="Roboto"/>
          <a:ea typeface="Roboto"/>
          <a:cs typeface="Roboto"/>
          <a:sym typeface="Roboto"/>
        </a:defRPr>
      </a:lvl4pPr>
      <a:lvl5pPr marL="0" marR="0" indent="0" algn="r" defTabSz="640490" rtl="0" latinLnBrk="0">
        <a:lnSpc>
          <a:spcPct val="100000"/>
        </a:lnSpc>
        <a:spcBef>
          <a:spcPts val="0"/>
        </a:spcBef>
        <a:spcAft>
          <a:spcPts val="0"/>
        </a:spcAft>
        <a:buClrTx/>
        <a:buSzTx/>
        <a:buFontTx/>
        <a:buNone/>
        <a:tabLst/>
        <a:defRPr sz="3000" b="1" i="0" u="none" strike="noStrike" cap="none" spc="0" baseline="0">
          <a:solidFill>
            <a:srgbClr val="5E5E5E"/>
          </a:solidFill>
          <a:uFillTx/>
          <a:latin typeface="Roboto"/>
          <a:ea typeface="Roboto"/>
          <a:cs typeface="Roboto"/>
          <a:sym typeface="Roboto"/>
        </a:defRPr>
      </a:lvl5pPr>
      <a:lvl6pPr marL="0" marR="0" indent="355600" algn="r" defTabSz="640490" rtl="0" latinLnBrk="0">
        <a:lnSpc>
          <a:spcPct val="100000"/>
        </a:lnSpc>
        <a:spcBef>
          <a:spcPts val="0"/>
        </a:spcBef>
        <a:spcAft>
          <a:spcPts val="0"/>
        </a:spcAft>
        <a:buClrTx/>
        <a:buSzTx/>
        <a:buFontTx/>
        <a:buNone/>
        <a:tabLst/>
        <a:defRPr sz="3000" b="1" i="0" u="none" strike="noStrike" cap="none" spc="0" baseline="0">
          <a:solidFill>
            <a:srgbClr val="5E5E5E"/>
          </a:solidFill>
          <a:uFillTx/>
          <a:latin typeface="Roboto"/>
          <a:ea typeface="Roboto"/>
          <a:cs typeface="Roboto"/>
          <a:sym typeface="Roboto"/>
        </a:defRPr>
      </a:lvl6pPr>
      <a:lvl7pPr marL="0" marR="0" indent="711200" algn="r" defTabSz="640490" rtl="0" latinLnBrk="0">
        <a:lnSpc>
          <a:spcPct val="100000"/>
        </a:lnSpc>
        <a:spcBef>
          <a:spcPts val="0"/>
        </a:spcBef>
        <a:spcAft>
          <a:spcPts val="0"/>
        </a:spcAft>
        <a:buClrTx/>
        <a:buSzTx/>
        <a:buFontTx/>
        <a:buNone/>
        <a:tabLst/>
        <a:defRPr sz="3000" b="1" i="0" u="none" strike="noStrike" cap="none" spc="0" baseline="0">
          <a:solidFill>
            <a:srgbClr val="5E5E5E"/>
          </a:solidFill>
          <a:uFillTx/>
          <a:latin typeface="Roboto"/>
          <a:ea typeface="Roboto"/>
          <a:cs typeface="Roboto"/>
          <a:sym typeface="Roboto"/>
        </a:defRPr>
      </a:lvl7pPr>
      <a:lvl8pPr marL="0" marR="0" indent="1066800" algn="r" defTabSz="640490" rtl="0" latinLnBrk="0">
        <a:lnSpc>
          <a:spcPct val="100000"/>
        </a:lnSpc>
        <a:spcBef>
          <a:spcPts val="0"/>
        </a:spcBef>
        <a:spcAft>
          <a:spcPts val="0"/>
        </a:spcAft>
        <a:buClrTx/>
        <a:buSzTx/>
        <a:buFontTx/>
        <a:buNone/>
        <a:tabLst/>
        <a:defRPr sz="3000" b="1" i="0" u="none" strike="noStrike" cap="none" spc="0" baseline="0">
          <a:solidFill>
            <a:srgbClr val="5E5E5E"/>
          </a:solidFill>
          <a:uFillTx/>
          <a:latin typeface="Roboto"/>
          <a:ea typeface="Roboto"/>
          <a:cs typeface="Roboto"/>
          <a:sym typeface="Roboto"/>
        </a:defRPr>
      </a:lvl8pPr>
      <a:lvl9pPr marL="0" marR="0" indent="1422400" algn="r" defTabSz="640490" rtl="0" latinLnBrk="0">
        <a:lnSpc>
          <a:spcPct val="100000"/>
        </a:lnSpc>
        <a:spcBef>
          <a:spcPts val="0"/>
        </a:spcBef>
        <a:spcAft>
          <a:spcPts val="0"/>
        </a:spcAft>
        <a:buClrTx/>
        <a:buSzTx/>
        <a:buFontTx/>
        <a:buNone/>
        <a:tabLst/>
        <a:defRPr sz="3000" b="1" i="0" u="none" strike="noStrike" cap="none" spc="0" baseline="0">
          <a:solidFill>
            <a:srgbClr val="5E5E5E"/>
          </a:solidFill>
          <a:uFillTx/>
          <a:latin typeface="Roboto"/>
          <a:ea typeface="Roboto"/>
          <a:cs typeface="Roboto"/>
          <a:sym typeface="Roboto"/>
        </a:defRPr>
      </a:lvl9pPr>
    </p:bodyStyle>
    <p:otherStyle>
      <a:lvl1pPr marL="0" marR="0" indent="0" algn="ctr" defTabSz="64049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Helvetica Neue Thin"/>
        </a:defRPr>
      </a:lvl1pPr>
      <a:lvl2pPr marL="0" marR="0" indent="228600" algn="ctr" defTabSz="64049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Helvetica Neue Thin"/>
        </a:defRPr>
      </a:lvl2pPr>
      <a:lvl3pPr marL="0" marR="0" indent="457200" algn="ctr" defTabSz="64049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Helvetica Neue Thin"/>
        </a:defRPr>
      </a:lvl3pPr>
      <a:lvl4pPr marL="0" marR="0" indent="685800" algn="ctr" defTabSz="64049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Helvetica Neue Thin"/>
        </a:defRPr>
      </a:lvl4pPr>
      <a:lvl5pPr marL="0" marR="0" indent="914400" algn="ctr" defTabSz="64049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Helvetica Neue Thin"/>
        </a:defRPr>
      </a:lvl5pPr>
      <a:lvl6pPr marL="0" marR="0" indent="1143000" algn="ctr" defTabSz="64049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Helvetica Neue Thin"/>
        </a:defRPr>
      </a:lvl6pPr>
      <a:lvl7pPr marL="0" marR="0" indent="1371600" algn="ctr" defTabSz="64049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Helvetica Neue Thin"/>
        </a:defRPr>
      </a:lvl7pPr>
      <a:lvl8pPr marL="0" marR="0" indent="1600200" algn="ctr" defTabSz="64049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Helvetica Neue Thin"/>
        </a:defRPr>
      </a:lvl8pPr>
      <a:lvl9pPr marL="0" marR="0" indent="1828800" algn="ctr" defTabSz="64049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Helvetica Neue Thin"/>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 name="ΠΩΣ ΝΑ ΣΧΕΔΙΑΣΕΤΕ…"/>
          <p:cNvSpPr txBox="1"/>
          <p:nvPr/>
        </p:nvSpPr>
        <p:spPr>
          <a:xfrm>
            <a:off x="2248525" y="140693"/>
            <a:ext cx="5037649" cy="1440762"/>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7614" tIns="27614" rIns="27614" bIns="27614">
            <a:spAutoFit/>
          </a:bodyPr>
          <a:lstStyle/>
          <a:p>
            <a:pPr algn="r">
              <a:defRPr sz="3000">
                <a:solidFill>
                  <a:srgbClr val="5E5E5E"/>
                </a:solidFill>
                <a:latin typeface="Roboto"/>
                <a:ea typeface="Roboto"/>
                <a:cs typeface="Roboto"/>
                <a:sym typeface="Roboto"/>
              </a:defRPr>
            </a:pPr>
            <a:endParaRPr dirty="0"/>
          </a:p>
          <a:p>
            <a:pPr algn="r">
              <a:defRPr sz="3000">
                <a:solidFill>
                  <a:srgbClr val="5E5E5E"/>
                </a:solidFill>
                <a:latin typeface="Roboto"/>
                <a:ea typeface="Roboto"/>
                <a:cs typeface="Roboto"/>
                <a:sym typeface="Roboto"/>
              </a:defRPr>
            </a:pPr>
            <a:r>
              <a:rPr lang="el-GR" dirty="0"/>
              <a:t>ΟΔΗΓΟΣ ΣΧΕΔΙΑΣΜΟΥ </a:t>
            </a:r>
            <a:r>
              <a:rPr dirty="0"/>
              <a:t>ΜΙΑ</a:t>
            </a:r>
            <a:r>
              <a:rPr lang="el-GR" dirty="0"/>
              <a:t>Σ</a:t>
            </a:r>
            <a:r>
              <a:rPr dirty="0"/>
              <a:t> ΕΚΣΤΡΑΤ</a:t>
            </a:r>
            <a:r>
              <a:rPr lang="el-GR" dirty="0"/>
              <a:t>ΕΙ</a:t>
            </a:r>
            <a:r>
              <a:rPr dirty="0"/>
              <a:t>Α</a:t>
            </a:r>
            <a:r>
              <a:rPr lang="el-GR" dirty="0"/>
              <a:t>Σ ΜΕΤΡΗΣΕΩΝ</a:t>
            </a:r>
            <a:endParaRPr dirty="0"/>
          </a:p>
        </p:txBody>
      </p:sp>
      <p:pic>
        <p:nvPicPr>
          <p:cNvPr id="228" name="pasted-movie.png" descr="pasted-movie.png"/>
          <p:cNvPicPr>
            <a:picLocks noChangeAspect="1"/>
          </p:cNvPicPr>
          <p:nvPr/>
        </p:nvPicPr>
        <p:blipFill>
          <a:blip r:embed="rId2"/>
          <a:srcRect r="73809"/>
          <a:stretch>
            <a:fillRect/>
          </a:stretch>
        </p:blipFill>
        <p:spPr>
          <a:xfrm>
            <a:off x="3014810" y="1581455"/>
            <a:ext cx="1034446" cy="673101"/>
          </a:xfrm>
          <a:prstGeom prst="rect">
            <a:avLst/>
          </a:prstGeom>
          <a:ln w="3175">
            <a:miter lim="400000"/>
          </a:ln>
        </p:spPr>
      </p:pic>
      <p:pic>
        <p:nvPicPr>
          <p:cNvPr id="229" name="pasted-movie.png" descr="pasted-movie.png"/>
          <p:cNvPicPr>
            <a:picLocks noChangeAspect="1"/>
          </p:cNvPicPr>
          <p:nvPr/>
        </p:nvPicPr>
        <p:blipFill>
          <a:blip r:embed="rId2"/>
          <a:srcRect l="23088" r="50000"/>
          <a:stretch>
            <a:fillRect/>
          </a:stretch>
        </p:blipFill>
        <p:spPr>
          <a:xfrm>
            <a:off x="3951692" y="1581455"/>
            <a:ext cx="1062921" cy="673101"/>
          </a:xfrm>
          <a:prstGeom prst="rect">
            <a:avLst/>
          </a:prstGeom>
          <a:ln w="3175">
            <a:miter lim="400000"/>
          </a:ln>
        </p:spPr>
      </p:pic>
      <p:pic>
        <p:nvPicPr>
          <p:cNvPr id="230" name="pasted-movie.png" descr="pasted-movie.png"/>
          <p:cNvPicPr>
            <a:picLocks noChangeAspect="1"/>
          </p:cNvPicPr>
          <p:nvPr/>
        </p:nvPicPr>
        <p:blipFill>
          <a:blip r:embed="rId2"/>
          <a:srcRect l="50000" r="22893"/>
          <a:stretch>
            <a:fillRect/>
          </a:stretch>
        </p:blipFill>
        <p:spPr>
          <a:xfrm>
            <a:off x="4989660" y="1581455"/>
            <a:ext cx="1070629" cy="673101"/>
          </a:xfrm>
          <a:prstGeom prst="rect">
            <a:avLst/>
          </a:prstGeom>
          <a:ln w="3175">
            <a:miter lim="400000"/>
          </a:ln>
        </p:spPr>
      </p:pic>
      <p:pic>
        <p:nvPicPr>
          <p:cNvPr id="231" name="pasted-movie.png" descr="pasted-movie.png"/>
          <p:cNvPicPr>
            <a:picLocks noChangeAspect="1"/>
          </p:cNvPicPr>
          <p:nvPr/>
        </p:nvPicPr>
        <p:blipFill>
          <a:blip r:embed="rId2"/>
          <a:srcRect l="74932"/>
          <a:stretch>
            <a:fillRect/>
          </a:stretch>
        </p:blipFill>
        <p:spPr>
          <a:xfrm>
            <a:off x="5974307" y="1581455"/>
            <a:ext cx="990089" cy="673101"/>
          </a:xfrm>
          <a:prstGeom prst="rect">
            <a:avLst/>
          </a:prstGeom>
          <a:ln w="3175">
            <a:miter lim="400000"/>
          </a:ln>
        </p:spPr>
      </p:pic>
      <p:pic>
        <p:nvPicPr>
          <p:cNvPr id="232" name="pasted-movie.png" descr="pasted-movie.png"/>
          <p:cNvPicPr>
            <a:picLocks noChangeAspect="1"/>
          </p:cNvPicPr>
          <p:nvPr/>
        </p:nvPicPr>
        <p:blipFill>
          <a:blip r:embed="rId2"/>
          <a:srcRect r="74932"/>
          <a:stretch>
            <a:fillRect/>
          </a:stretch>
        </p:blipFill>
        <p:spPr>
          <a:xfrm>
            <a:off x="502912" y="189192"/>
            <a:ext cx="990089" cy="673101"/>
          </a:xfrm>
          <a:prstGeom prst="rect">
            <a:avLst/>
          </a:prstGeom>
          <a:ln w="3175">
            <a:miter lim="400000"/>
          </a:ln>
        </p:spPr>
      </p:pic>
      <p:sp>
        <p:nvSpPr>
          <p:cNvPr id="2" name="χρησιμοποιείται από:…">
            <a:extLst>
              <a:ext uri="{FF2B5EF4-FFF2-40B4-BE49-F238E27FC236}">
                <a16:creationId xmlns:a16="http://schemas.microsoft.com/office/drawing/2014/main" id="{1AC69E15-4355-F602-FA27-27536C4F55B6}"/>
              </a:ext>
            </a:extLst>
          </p:cNvPr>
          <p:cNvSpPr txBox="1"/>
          <p:nvPr/>
        </p:nvSpPr>
        <p:spPr bwMode="auto">
          <a:xfrm>
            <a:off x="719826" y="3881154"/>
            <a:ext cx="4319753" cy="1440760"/>
          </a:xfrm>
          <a:prstGeom prst="rect">
            <a:avLst/>
          </a:prstGeom>
          <a:ln w="3175">
            <a:miter lim="400000"/>
          </a:ln>
        </p:spPr>
        <p:txBody>
          <a:bodyPr wrap="none" lIns="27613" tIns="27613" rIns="27613" bIns="27613">
            <a:spAutoFit/>
          </a:bodyPr>
          <a:lstStyle/>
          <a:p>
            <a:pPr algn="l" defTabSz="640489">
              <a:defRPr sz="3000">
                <a:solidFill>
                  <a:srgbClr val="5E5E5E"/>
                </a:solidFill>
                <a:latin typeface="Roboto"/>
                <a:ea typeface="Roboto"/>
                <a:cs typeface="Roboto"/>
              </a:defRPr>
            </a:pPr>
            <a:r>
              <a:rPr lang="el-GR" dirty="0"/>
              <a:t>Οδηγός για:</a:t>
            </a:r>
          </a:p>
          <a:p>
            <a:pPr marL="416051" indent="-416051" algn="l" defTabSz="640489">
              <a:buClrTx/>
              <a:buSzTx/>
              <a:buFont typeface="Arial"/>
              <a:buChar char="•"/>
              <a:defRPr sz="3000">
                <a:solidFill>
                  <a:srgbClr val="5E5E5E"/>
                </a:solidFill>
                <a:latin typeface="Roboto"/>
                <a:ea typeface="Roboto"/>
                <a:cs typeface="Roboto"/>
              </a:defRPr>
            </a:pPr>
            <a:r>
              <a:rPr lang="el-GR" dirty="0"/>
              <a:t>Μελισσοκόμους</a:t>
            </a:r>
          </a:p>
          <a:p>
            <a:pPr marL="416051" indent="-416051" algn="l" defTabSz="640489">
              <a:buClrTx/>
              <a:buSzTx/>
              <a:buFont typeface="Arial"/>
              <a:buChar char="•"/>
              <a:defRPr sz="3000">
                <a:solidFill>
                  <a:srgbClr val="5E5E5E"/>
                </a:solidFill>
                <a:latin typeface="Roboto"/>
                <a:ea typeface="Roboto"/>
                <a:cs typeface="Roboto"/>
              </a:defRPr>
            </a:pPr>
            <a:r>
              <a:rPr lang="el-GR" dirty="0"/>
              <a:t>Βασίλισσες Μέλισσες</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4" name="pasted-movie.png" descr="pasted-movie.png"/>
          <p:cNvPicPr>
            <a:picLocks noChangeAspect="1"/>
          </p:cNvPicPr>
          <p:nvPr/>
        </p:nvPicPr>
        <p:blipFill>
          <a:blip r:embed="rId2"/>
          <a:stretch>
            <a:fillRect/>
          </a:stretch>
        </p:blipFill>
        <p:spPr>
          <a:xfrm>
            <a:off x="3631593" y="7811398"/>
            <a:ext cx="2224298" cy="2224298"/>
          </a:xfrm>
          <a:prstGeom prst="rect">
            <a:avLst/>
          </a:prstGeom>
          <a:ln w="3175">
            <a:miter lim="400000"/>
          </a:ln>
        </p:spPr>
      </p:pic>
      <p:sp>
        <p:nvSpPr>
          <p:cNvPr id="290" name="Ορισμένες περιβαλλοντικές μεταβλητές που θα πρέπει να λάβετε υπόψη σας εσείς και η Κυψέλη σας και οι οποίες θα επηρεάσουν τις εκστρατείες μέτρησης κατά την εκτέλεση είναι οι εξής:…"/>
          <p:cNvSpPr/>
          <p:nvPr/>
        </p:nvSpPr>
        <p:spPr>
          <a:xfrm>
            <a:off x="540282" y="1675436"/>
            <a:ext cx="6425136" cy="8703805"/>
          </a:xfrm>
          <a:custGeom>
            <a:avLst/>
            <a:gdLst/>
            <a:ahLst/>
            <a:cxnLst>
              <a:cxn ang="0">
                <a:pos x="wd2" y="hd2"/>
              </a:cxn>
              <a:cxn ang="5400000">
                <a:pos x="wd2" y="hd2"/>
              </a:cxn>
              <a:cxn ang="10800000">
                <a:pos x="wd2" y="hd2"/>
              </a:cxn>
              <a:cxn ang="16200000">
                <a:pos x="wd2" y="hd2"/>
              </a:cxn>
            </a:cxnLst>
            <a:rect l="0" t="0" r="r" b="b"/>
            <a:pathLst>
              <a:path w="21600" h="21600" extrusionOk="0">
                <a:moveTo>
                  <a:pt x="203" y="0"/>
                </a:moveTo>
                <a:lnTo>
                  <a:pt x="0" y="21600"/>
                </a:lnTo>
                <a:lnTo>
                  <a:pt x="10841" y="21525"/>
                </a:lnTo>
                <a:lnTo>
                  <a:pt x="8209" y="17900"/>
                </a:lnTo>
                <a:lnTo>
                  <a:pt x="11483" y="14386"/>
                </a:lnTo>
                <a:lnTo>
                  <a:pt x="8719" y="10535"/>
                </a:lnTo>
                <a:lnTo>
                  <a:pt x="11444" y="7036"/>
                </a:lnTo>
                <a:lnTo>
                  <a:pt x="16450" y="6928"/>
                </a:lnTo>
                <a:lnTo>
                  <a:pt x="19341" y="3446"/>
                </a:lnTo>
                <a:lnTo>
                  <a:pt x="21502" y="3415"/>
                </a:lnTo>
                <a:lnTo>
                  <a:pt x="21600" y="32"/>
                </a:lnTo>
                <a:lnTo>
                  <a:pt x="203" y="0"/>
                </a:lnTo>
                <a:close/>
              </a:path>
            </a:pathLst>
          </a:cu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7614" tIns="27614" rIns="27614" bIns="27614"/>
          <a:lstStyle/>
          <a:p>
            <a:pPr lvl="1" indent="0" algn="l">
              <a:defRPr sz="1800" b="0">
                <a:solidFill>
                  <a:srgbClr val="5E5E5E"/>
                </a:solidFill>
                <a:latin typeface="Roboto"/>
                <a:ea typeface="Roboto"/>
                <a:cs typeface="Roboto"/>
                <a:sym typeface="Roboto"/>
              </a:defRPr>
            </a:pPr>
            <a:r>
              <a:rPr lang="el-GR" dirty="0"/>
              <a:t>Ορισμένοι περιβαλλοντικοί παράγοντες που θα επηρεάσουν τα αποτελέσματα των μετρήσεών σας και θα πρέπει να τους λάβετε υπόψη σας εσείς και η Κυψέλη σας, είναι οι εξής:</a:t>
            </a:r>
          </a:p>
          <a:p>
            <a:pPr lvl="1" indent="0" algn="l">
              <a:defRPr sz="1800" b="0">
                <a:solidFill>
                  <a:srgbClr val="5E5E5E"/>
                </a:solidFill>
                <a:latin typeface="Roboto"/>
                <a:ea typeface="Roboto"/>
                <a:cs typeface="Roboto"/>
                <a:sym typeface="Roboto"/>
              </a:defRPr>
            </a:pPr>
            <a:endParaRPr lang="el-GR" dirty="0"/>
          </a:p>
          <a:p>
            <a:pPr marL="285750" lvl="1" indent="-285750" algn="l">
              <a:buFont typeface="Arial" panose="020B0604020202020204" pitchFamily="34" charset="0"/>
              <a:buChar char="•"/>
              <a:defRPr sz="1800" b="0">
                <a:solidFill>
                  <a:srgbClr val="5E5E5E"/>
                </a:solidFill>
                <a:latin typeface="Roboto"/>
                <a:ea typeface="Roboto"/>
                <a:cs typeface="Roboto"/>
                <a:sym typeface="Roboto"/>
              </a:defRPr>
            </a:pPr>
            <a:r>
              <a:rPr lang="el-GR" dirty="0"/>
              <a:t>Η ηλιοφάνεια μπορεί να προκαλέσει χημικές αντιδράσεις σε ορισμένους ρύπους, με αποτέλεσμα την ανάπτυξη αιθαλομίχλης.</a:t>
            </a:r>
          </a:p>
          <a:p>
            <a:pPr marL="285750" lvl="1" indent="-285750" algn="l">
              <a:buFont typeface="Arial" panose="020B0604020202020204" pitchFamily="34" charset="0"/>
              <a:buChar char="•"/>
              <a:defRPr sz="1800" b="0">
                <a:solidFill>
                  <a:srgbClr val="5E5E5E"/>
                </a:solidFill>
                <a:latin typeface="Roboto"/>
                <a:ea typeface="Roboto"/>
                <a:cs typeface="Roboto"/>
                <a:sym typeface="Roboto"/>
              </a:defRPr>
            </a:pPr>
            <a:endParaRPr lang="el-GR" dirty="0"/>
          </a:p>
          <a:p>
            <a:pPr marL="285750" lvl="1" indent="-285750" algn="l">
              <a:buFont typeface="Arial" panose="020B0604020202020204" pitchFamily="34" charset="0"/>
              <a:buChar char="•"/>
              <a:defRPr sz="1800" b="0">
                <a:solidFill>
                  <a:srgbClr val="5E5E5E"/>
                </a:solidFill>
                <a:latin typeface="Roboto"/>
                <a:ea typeface="Roboto"/>
                <a:cs typeface="Roboto"/>
                <a:sym typeface="Roboto"/>
              </a:defRPr>
            </a:pPr>
            <a:r>
              <a:rPr lang="el-GR" dirty="0"/>
              <a:t>Οι </a:t>
            </a:r>
            <a:r>
              <a:rPr lang="el-GR" sz="1800" b="0" dirty="0">
                <a:solidFill>
                  <a:srgbClr val="5E5E5E"/>
                </a:solidFill>
                <a:latin typeface="Roboto"/>
                <a:ea typeface="Roboto"/>
                <a:cs typeface="Roboto"/>
              </a:rPr>
              <a:t>υψηλότερες θερμοκρασίες του αέρα μπορούν </a:t>
            </a:r>
          </a:p>
          <a:p>
            <a:pPr lvl="1" indent="0" algn="l">
              <a:tabLst>
                <a:tab pos="231775" algn="l"/>
                <a:tab pos="290513" algn="l"/>
              </a:tabLst>
              <a:defRPr sz="1800" b="0">
                <a:solidFill>
                  <a:srgbClr val="5E5E5E"/>
                </a:solidFill>
                <a:latin typeface="Roboto"/>
                <a:ea typeface="Roboto"/>
                <a:cs typeface="Roboto"/>
                <a:sym typeface="Roboto"/>
              </a:defRPr>
            </a:pPr>
            <a:r>
              <a:rPr lang="el-GR" sz="1800" b="0" dirty="0">
                <a:solidFill>
                  <a:srgbClr val="5E5E5E"/>
                </a:solidFill>
                <a:latin typeface="Roboto"/>
                <a:ea typeface="Roboto"/>
                <a:cs typeface="Roboto"/>
              </a:rPr>
              <a:t>	 να επιταχύνουν τις χημικές αντιδράσεις στον </a:t>
            </a:r>
          </a:p>
          <a:p>
            <a:pPr lvl="1" indent="0" algn="l">
              <a:tabLst>
                <a:tab pos="231775" algn="l"/>
                <a:tab pos="290513" algn="l"/>
              </a:tabLst>
              <a:defRPr sz="1800" b="0">
                <a:solidFill>
                  <a:srgbClr val="5E5E5E"/>
                </a:solidFill>
                <a:latin typeface="Roboto"/>
                <a:ea typeface="Roboto"/>
                <a:cs typeface="Roboto"/>
                <a:sym typeface="Roboto"/>
              </a:defRPr>
            </a:pPr>
            <a:r>
              <a:rPr lang="el-GR" sz="1800" b="0" dirty="0">
                <a:solidFill>
                  <a:srgbClr val="5E5E5E"/>
                </a:solidFill>
                <a:latin typeface="Roboto"/>
                <a:ea typeface="Roboto"/>
                <a:cs typeface="Roboto"/>
              </a:rPr>
              <a:t>		αέρα.</a:t>
            </a:r>
          </a:p>
          <a:p>
            <a:pPr lvl="1" indent="0" algn="l">
              <a:defRPr sz="1800" b="0">
                <a:solidFill>
                  <a:srgbClr val="5E5E5E"/>
                </a:solidFill>
                <a:latin typeface="Roboto"/>
                <a:ea typeface="Roboto"/>
                <a:cs typeface="Roboto"/>
                <a:sym typeface="Roboto"/>
              </a:defRPr>
            </a:pPr>
            <a:endParaRPr lang="el-GR" sz="1800" b="0" dirty="0">
              <a:solidFill>
                <a:srgbClr val="5E5E5E"/>
              </a:solidFill>
              <a:latin typeface="Roboto"/>
              <a:ea typeface="Roboto"/>
              <a:cs typeface="Roboto"/>
            </a:endParaRPr>
          </a:p>
          <a:p>
            <a:pPr marL="285750" lvl="1" indent="-285750" algn="l">
              <a:buFont typeface="Arial" panose="020B0604020202020204" pitchFamily="34" charset="0"/>
              <a:buChar char="•"/>
              <a:defRPr sz="1800" b="0">
                <a:solidFill>
                  <a:srgbClr val="5E5E5E"/>
                </a:solidFill>
                <a:latin typeface="Roboto"/>
                <a:ea typeface="Roboto"/>
                <a:cs typeface="Roboto"/>
                <a:sym typeface="Roboto"/>
              </a:defRPr>
            </a:pPr>
            <a:r>
              <a:rPr lang="el-GR" sz="1800" b="0" dirty="0">
                <a:solidFill>
                  <a:srgbClr val="5E5E5E"/>
                </a:solidFill>
                <a:latin typeface="Roboto"/>
                <a:ea typeface="Roboto"/>
                <a:cs typeface="Roboto"/>
              </a:rPr>
              <a:t>Η βροχή συνήθως οδηγεί </a:t>
            </a:r>
          </a:p>
          <a:p>
            <a:pPr marL="290513" lvl="1" indent="0" algn="l">
              <a:defRPr sz="1800" b="0">
                <a:solidFill>
                  <a:srgbClr val="5E5E5E"/>
                </a:solidFill>
                <a:latin typeface="Roboto"/>
                <a:ea typeface="Roboto"/>
                <a:cs typeface="Roboto"/>
                <a:sym typeface="Roboto"/>
              </a:defRPr>
            </a:pPr>
            <a:r>
              <a:rPr lang="el-GR" sz="1800" b="0" dirty="0">
                <a:solidFill>
                  <a:srgbClr val="5E5E5E"/>
                </a:solidFill>
                <a:latin typeface="Roboto"/>
                <a:ea typeface="Roboto"/>
                <a:cs typeface="Roboto"/>
              </a:rPr>
              <a:t>σε λιγότερη ρύπανση,</a:t>
            </a:r>
          </a:p>
          <a:p>
            <a:pPr marL="290513" lvl="1" indent="0" algn="l">
              <a:defRPr sz="1800" b="0">
                <a:solidFill>
                  <a:srgbClr val="5E5E5E"/>
                </a:solidFill>
                <a:latin typeface="Roboto"/>
                <a:ea typeface="Roboto"/>
                <a:cs typeface="Roboto"/>
                <a:sym typeface="Roboto"/>
              </a:defRPr>
            </a:pPr>
            <a:r>
              <a:rPr lang="el-GR" sz="1800" b="0" dirty="0">
                <a:solidFill>
                  <a:srgbClr val="5E5E5E"/>
                </a:solidFill>
                <a:latin typeface="Roboto"/>
                <a:ea typeface="Roboto"/>
                <a:cs typeface="Roboto"/>
              </a:rPr>
              <a:t>καθώς καθαρίσει την </a:t>
            </a:r>
          </a:p>
          <a:p>
            <a:pPr marL="290513" lvl="1" indent="0" algn="l">
              <a:defRPr sz="1800" b="0">
                <a:solidFill>
                  <a:srgbClr val="5E5E5E"/>
                </a:solidFill>
                <a:latin typeface="Roboto"/>
                <a:ea typeface="Roboto"/>
                <a:cs typeface="Roboto"/>
                <a:sym typeface="Roboto"/>
              </a:defRPr>
            </a:pPr>
            <a:r>
              <a:rPr lang="el-GR" sz="1800" b="0" dirty="0">
                <a:solidFill>
                  <a:srgbClr val="5E5E5E"/>
                </a:solidFill>
                <a:latin typeface="Roboto"/>
                <a:ea typeface="Roboto"/>
                <a:cs typeface="Roboto"/>
              </a:rPr>
              <a:t>ατμόσφαιρα από τα </a:t>
            </a:r>
          </a:p>
          <a:p>
            <a:pPr marL="290513" lvl="1" indent="0" algn="l">
              <a:defRPr sz="1800" b="0">
                <a:solidFill>
                  <a:srgbClr val="5E5E5E"/>
                </a:solidFill>
                <a:latin typeface="Roboto"/>
                <a:ea typeface="Roboto"/>
                <a:cs typeface="Roboto"/>
                <a:sym typeface="Roboto"/>
              </a:defRPr>
            </a:pPr>
            <a:r>
              <a:rPr lang="el-GR" sz="1800" b="0" dirty="0">
                <a:solidFill>
                  <a:srgbClr val="5E5E5E"/>
                </a:solidFill>
                <a:latin typeface="Roboto"/>
                <a:ea typeface="Roboto"/>
                <a:cs typeface="Roboto"/>
              </a:rPr>
              <a:t>σωματίδια και μπορεί </a:t>
            </a:r>
          </a:p>
          <a:p>
            <a:pPr marL="290513" lvl="1" indent="0" algn="l">
              <a:defRPr sz="1800" b="0">
                <a:solidFill>
                  <a:srgbClr val="5E5E5E"/>
                </a:solidFill>
                <a:latin typeface="Roboto"/>
                <a:ea typeface="Roboto"/>
                <a:cs typeface="Roboto"/>
                <a:sym typeface="Roboto"/>
              </a:defRPr>
            </a:pPr>
            <a:r>
              <a:rPr lang="el-GR" sz="1800" b="0" dirty="0">
                <a:solidFill>
                  <a:srgbClr val="5E5E5E"/>
                </a:solidFill>
                <a:latin typeface="Roboto"/>
                <a:ea typeface="Roboto"/>
                <a:cs typeface="Roboto"/>
              </a:rPr>
              <a:t>επίσης να ξεπλύνει </a:t>
            </a:r>
            <a:r>
              <a:rPr lang="el-GR" sz="1800" b="0" dirty="0" err="1">
                <a:solidFill>
                  <a:srgbClr val="5E5E5E"/>
                </a:solidFill>
                <a:latin typeface="Roboto"/>
                <a:ea typeface="Roboto"/>
                <a:cs typeface="Roboto"/>
              </a:rPr>
              <a:t>ρύ</a:t>
            </a:r>
            <a:r>
              <a:rPr lang="el-GR" sz="1800" b="0" dirty="0">
                <a:solidFill>
                  <a:srgbClr val="5E5E5E"/>
                </a:solidFill>
                <a:latin typeface="Roboto"/>
                <a:ea typeface="Roboto"/>
                <a:cs typeface="Roboto"/>
              </a:rPr>
              <a:t>-</a:t>
            </a:r>
          </a:p>
          <a:p>
            <a:pPr marL="290513" lvl="1" indent="0" algn="l">
              <a:defRPr sz="1800" b="0">
                <a:solidFill>
                  <a:srgbClr val="5E5E5E"/>
                </a:solidFill>
                <a:latin typeface="Roboto"/>
                <a:ea typeface="Roboto"/>
                <a:cs typeface="Roboto"/>
                <a:sym typeface="Roboto"/>
              </a:defRPr>
            </a:pPr>
            <a:r>
              <a:rPr lang="el-GR" sz="1800" b="0" dirty="0" err="1">
                <a:solidFill>
                  <a:srgbClr val="5E5E5E"/>
                </a:solidFill>
                <a:latin typeface="Roboto"/>
                <a:ea typeface="Roboto"/>
                <a:cs typeface="Roboto"/>
              </a:rPr>
              <a:t>πους</a:t>
            </a:r>
            <a:r>
              <a:rPr lang="el-GR" sz="1800" b="0" dirty="0">
                <a:solidFill>
                  <a:srgbClr val="5E5E5E"/>
                </a:solidFill>
                <a:latin typeface="Roboto"/>
                <a:ea typeface="Roboto"/>
                <a:cs typeface="Roboto"/>
              </a:rPr>
              <a:t> που είναι διαλυτοί.</a:t>
            </a:r>
          </a:p>
          <a:p>
            <a:pPr lvl="1" indent="0" algn="l">
              <a:defRPr sz="1800" b="0">
                <a:solidFill>
                  <a:srgbClr val="5E5E5E"/>
                </a:solidFill>
                <a:latin typeface="Roboto"/>
                <a:ea typeface="Roboto"/>
                <a:cs typeface="Roboto"/>
                <a:sym typeface="Roboto"/>
              </a:defRPr>
            </a:pPr>
            <a:endParaRPr lang="el-GR" sz="1800" b="0" dirty="0">
              <a:solidFill>
                <a:srgbClr val="5E5E5E"/>
              </a:solidFill>
              <a:latin typeface="Roboto"/>
              <a:ea typeface="Roboto"/>
              <a:cs typeface="Roboto"/>
            </a:endParaRPr>
          </a:p>
          <a:p>
            <a:pPr marL="285750" lvl="1" indent="-285750" algn="l">
              <a:buFont typeface="Arial" panose="020B0604020202020204" pitchFamily="34" charset="0"/>
              <a:buChar char="•"/>
              <a:defRPr sz="1800" b="0">
                <a:solidFill>
                  <a:srgbClr val="5E5E5E"/>
                </a:solidFill>
                <a:latin typeface="Roboto"/>
                <a:ea typeface="Roboto"/>
                <a:cs typeface="Roboto"/>
                <a:sym typeface="Roboto"/>
              </a:defRPr>
            </a:pPr>
            <a:r>
              <a:rPr lang="el-GR" sz="1800" b="0" dirty="0">
                <a:solidFill>
                  <a:srgbClr val="5E5E5E"/>
                </a:solidFill>
                <a:latin typeface="Roboto"/>
                <a:ea typeface="Roboto"/>
                <a:cs typeface="Roboto"/>
              </a:rPr>
              <a:t>Η ταχύτητα του ανέμου, οι </a:t>
            </a:r>
          </a:p>
          <a:p>
            <a:pPr marL="290513" lvl="1" indent="0" algn="l">
              <a:defRPr sz="1800" b="0">
                <a:solidFill>
                  <a:srgbClr val="5E5E5E"/>
                </a:solidFill>
                <a:latin typeface="Roboto"/>
                <a:ea typeface="Roboto"/>
                <a:cs typeface="Roboto"/>
                <a:sym typeface="Roboto"/>
              </a:defRPr>
            </a:pPr>
            <a:r>
              <a:rPr lang="el-GR" sz="1800" b="0" dirty="0">
                <a:solidFill>
                  <a:srgbClr val="5E5E5E"/>
                </a:solidFill>
                <a:latin typeface="Roboto"/>
                <a:ea typeface="Roboto"/>
                <a:cs typeface="Roboto"/>
              </a:rPr>
              <a:t>αναταράξεις του αέρα και το </a:t>
            </a:r>
          </a:p>
          <a:p>
            <a:pPr marL="290513" lvl="1" indent="0" algn="l">
              <a:defRPr sz="1800" b="0">
                <a:solidFill>
                  <a:srgbClr val="5E5E5E"/>
                </a:solidFill>
                <a:latin typeface="Roboto"/>
                <a:ea typeface="Roboto"/>
                <a:cs typeface="Roboto"/>
                <a:sym typeface="Roboto"/>
              </a:defRPr>
            </a:pPr>
            <a:r>
              <a:rPr lang="el-GR" sz="1800" b="0" dirty="0">
                <a:solidFill>
                  <a:srgbClr val="5E5E5E"/>
                </a:solidFill>
                <a:latin typeface="Roboto"/>
                <a:ea typeface="Roboto"/>
                <a:cs typeface="Roboto"/>
              </a:rPr>
              <a:t>βάθος ανάμιξης επηρεάζουν </a:t>
            </a:r>
          </a:p>
          <a:p>
            <a:pPr marL="290513" lvl="1" indent="0" algn="l">
              <a:defRPr sz="1800" b="0">
                <a:solidFill>
                  <a:srgbClr val="5E5E5E"/>
                </a:solidFill>
                <a:latin typeface="Roboto"/>
                <a:ea typeface="Roboto"/>
                <a:cs typeface="Roboto"/>
                <a:sym typeface="Roboto"/>
              </a:defRPr>
            </a:pPr>
            <a:r>
              <a:rPr lang="el-GR" sz="1800" b="0" dirty="0">
                <a:solidFill>
                  <a:srgbClr val="5E5E5E"/>
                </a:solidFill>
                <a:latin typeface="Roboto"/>
                <a:ea typeface="Roboto"/>
                <a:cs typeface="Roboto"/>
              </a:rPr>
              <a:t>τον τρόπο με τον οποίο οι </a:t>
            </a:r>
          </a:p>
          <a:p>
            <a:pPr marL="290513" lvl="1" indent="0" algn="l">
              <a:defRPr sz="1800" b="0">
                <a:solidFill>
                  <a:srgbClr val="5E5E5E"/>
                </a:solidFill>
                <a:latin typeface="Roboto"/>
                <a:ea typeface="Roboto"/>
                <a:cs typeface="Roboto"/>
                <a:sym typeface="Roboto"/>
              </a:defRPr>
            </a:pPr>
            <a:r>
              <a:rPr lang="el-GR" sz="1800" b="0" dirty="0">
                <a:solidFill>
                  <a:srgbClr val="5E5E5E"/>
                </a:solidFill>
                <a:latin typeface="Roboto"/>
                <a:ea typeface="Roboto"/>
                <a:cs typeface="Roboto"/>
              </a:rPr>
              <a:t>ρύποι διασκορπίζονται ή </a:t>
            </a:r>
          </a:p>
          <a:p>
            <a:pPr marL="290513" lvl="1" indent="0" algn="l">
              <a:defRPr sz="1800" b="0">
                <a:solidFill>
                  <a:srgbClr val="5E5E5E"/>
                </a:solidFill>
                <a:latin typeface="Roboto"/>
                <a:ea typeface="Roboto"/>
                <a:cs typeface="Roboto"/>
                <a:sym typeface="Roboto"/>
              </a:defRPr>
            </a:pPr>
            <a:r>
              <a:rPr lang="el-GR" sz="1800" b="0" dirty="0">
                <a:solidFill>
                  <a:srgbClr val="5E5E5E"/>
                </a:solidFill>
                <a:latin typeface="Roboto"/>
                <a:ea typeface="Roboto"/>
                <a:cs typeface="Roboto"/>
              </a:rPr>
              <a:t>εξαπλώνονται από μια </a:t>
            </a:r>
          </a:p>
          <a:p>
            <a:pPr marL="290513" lvl="1" indent="0" algn="l">
              <a:defRPr sz="1800" b="0">
                <a:solidFill>
                  <a:srgbClr val="5E5E5E"/>
                </a:solidFill>
                <a:latin typeface="Roboto"/>
                <a:ea typeface="Roboto"/>
                <a:cs typeface="Roboto"/>
                <a:sym typeface="Roboto"/>
              </a:defRPr>
            </a:pPr>
            <a:r>
              <a:rPr lang="el-GR" sz="1800" b="0" dirty="0">
                <a:solidFill>
                  <a:srgbClr val="5E5E5E"/>
                </a:solidFill>
                <a:latin typeface="Roboto"/>
                <a:ea typeface="Roboto"/>
                <a:cs typeface="Roboto"/>
              </a:rPr>
              <a:t>περιοχή.</a:t>
            </a:r>
          </a:p>
          <a:p>
            <a:pPr lvl="1" indent="0" algn="l">
              <a:defRPr sz="1800" b="0">
                <a:solidFill>
                  <a:srgbClr val="5E5E5E"/>
                </a:solidFill>
                <a:latin typeface="Roboto"/>
                <a:ea typeface="Roboto"/>
                <a:cs typeface="Roboto"/>
                <a:sym typeface="Roboto"/>
              </a:defRPr>
            </a:pPr>
            <a:endParaRPr lang="el-GR" sz="1800" b="0" dirty="0">
              <a:solidFill>
                <a:srgbClr val="5E5E5E"/>
              </a:solidFill>
              <a:latin typeface="Roboto"/>
              <a:ea typeface="Roboto"/>
              <a:cs typeface="Roboto"/>
            </a:endParaRPr>
          </a:p>
          <a:p>
            <a:pPr lvl="1" indent="0" algn="l">
              <a:defRPr sz="1800" b="0">
                <a:solidFill>
                  <a:srgbClr val="5E5E5E"/>
                </a:solidFill>
                <a:latin typeface="Roboto"/>
                <a:ea typeface="Roboto"/>
                <a:cs typeface="Roboto"/>
                <a:sym typeface="Roboto"/>
              </a:defRPr>
            </a:pPr>
            <a:endParaRPr lang="el-GR" sz="1800" b="0" dirty="0">
              <a:solidFill>
                <a:srgbClr val="5E5E5E"/>
              </a:solidFill>
              <a:latin typeface="Roboto"/>
              <a:ea typeface="Roboto"/>
              <a:cs typeface="Roboto"/>
            </a:endParaRPr>
          </a:p>
          <a:p>
            <a:pPr lvl="1" indent="0" algn="l">
              <a:defRPr sz="1800" b="0">
                <a:solidFill>
                  <a:srgbClr val="5E5E5E"/>
                </a:solidFill>
                <a:latin typeface="Roboto"/>
                <a:ea typeface="Roboto"/>
                <a:cs typeface="Roboto"/>
                <a:sym typeface="Roboto"/>
              </a:defRPr>
            </a:pPr>
            <a:r>
              <a:rPr lang="el-GR" sz="1800" b="0" dirty="0">
                <a:solidFill>
                  <a:srgbClr val="5E5E5E"/>
                </a:solidFill>
                <a:latin typeface="Roboto"/>
                <a:ea typeface="Roboto"/>
                <a:cs typeface="Roboto"/>
              </a:rPr>
              <a:t>Καλή </a:t>
            </a:r>
            <a:r>
              <a:rPr lang="el-GR" sz="1800" b="0">
                <a:solidFill>
                  <a:srgbClr val="5E5E5E"/>
                </a:solidFill>
                <a:latin typeface="Roboto"/>
                <a:ea typeface="Roboto"/>
                <a:cs typeface="Roboto"/>
              </a:rPr>
              <a:t>τύχη στο σχεδιασμό </a:t>
            </a:r>
          </a:p>
          <a:p>
            <a:pPr lvl="1" indent="0" algn="l">
              <a:defRPr sz="1800" b="0">
                <a:solidFill>
                  <a:srgbClr val="5E5E5E"/>
                </a:solidFill>
                <a:latin typeface="Roboto"/>
                <a:ea typeface="Roboto"/>
                <a:cs typeface="Roboto"/>
                <a:sym typeface="Roboto"/>
              </a:defRPr>
            </a:pPr>
            <a:r>
              <a:rPr lang="el-GR" sz="1800" b="0" dirty="0">
                <a:solidFill>
                  <a:srgbClr val="5E5E5E"/>
                </a:solidFill>
                <a:latin typeface="Roboto"/>
                <a:ea typeface="Roboto"/>
                <a:cs typeface="Roboto"/>
              </a:rPr>
              <a:t>της καμπάνιας σας!</a:t>
            </a:r>
          </a:p>
          <a:p>
            <a:pPr lvl="1" indent="0" algn="l">
              <a:defRPr sz="1800" b="0">
                <a:solidFill>
                  <a:srgbClr val="5E5E5E"/>
                </a:solidFill>
                <a:latin typeface="Roboto"/>
                <a:ea typeface="Roboto"/>
                <a:cs typeface="Roboto"/>
                <a:sym typeface="Roboto"/>
              </a:defRPr>
            </a:pPr>
            <a:endParaRPr dirty="0"/>
          </a:p>
        </p:txBody>
      </p:sp>
      <p:sp>
        <p:nvSpPr>
          <p:cNvPr id="291" name="Συμβουλές ειδικών:"/>
          <p:cNvSpPr txBox="1"/>
          <p:nvPr/>
        </p:nvSpPr>
        <p:spPr>
          <a:xfrm>
            <a:off x="2133600" y="657704"/>
            <a:ext cx="4831818" cy="885652"/>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7614" tIns="27614" rIns="27614" bIns="27614">
            <a:normAutofit lnSpcReduction="10000"/>
          </a:bodyPr>
          <a:lstStyle>
            <a:lvl1pPr algn="r">
              <a:defRPr sz="3000">
                <a:solidFill>
                  <a:srgbClr val="5E5E5E"/>
                </a:solidFill>
                <a:latin typeface="Roboto"/>
                <a:ea typeface="Roboto"/>
                <a:cs typeface="Roboto"/>
                <a:sym typeface="Roboto"/>
              </a:defRPr>
            </a:lvl1pPr>
          </a:lstStyle>
          <a:p>
            <a:r>
              <a:rPr lang="el-GR" dirty="0"/>
              <a:t>ΕΞΤΡΑ ΠΛΗΡΟΦΟΡΙΕΣ ΕΙΔΙΚΩΝ:</a:t>
            </a:r>
          </a:p>
        </p:txBody>
      </p:sp>
      <p:pic>
        <p:nvPicPr>
          <p:cNvPr id="292" name="pasted-movie.png" descr="pasted-movie.png"/>
          <p:cNvPicPr>
            <a:picLocks noChangeAspect="1"/>
          </p:cNvPicPr>
          <p:nvPr/>
        </p:nvPicPr>
        <p:blipFill>
          <a:blip r:embed="rId3"/>
          <a:stretch>
            <a:fillRect/>
          </a:stretch>
        </p:blipFill>
        <p:spPr>
          <a:xfrm>
            <a:off x="3631593" y="4968423"/>
            <a:ext cx="1872635" cy="1872635"/>
          </a:xfrm>
          <a:prstGeom prst="rect">
            <a:avLst/>
          </a:prstGeom>
          <a:ln w="3175">
            <a:miter lim="400000"/>
          </a:ln>
        </p:spPr>
      </p:pic>
      <p:pic>
        <p:nvPicPr>
          <p:cNvPr id="293" name="pasted-movie.png" descr="pasted-movie.png"/>
          <p:cNvPicPr>
            <a:picLocks noChangeAspect="1"/>
          </p:cNvPicPr>
          <p:nvPr/>
        </p:nvPicPr>
        <p:blipFill>
          <a:blip r:embed="rId4"/>
          <a:stretch>
            <a:fillRect/>
          </a:stretch>
        </p:blipFill>
        <p:spPr>
          <a:xfrm>
            <a:off x="6130973" y="3728065"/>
            <a:ext cx="1872635" cy="1872635"/>
          </a:xfrm>
          <a:prstGeom prst="rect">
            <a:avLst/>
          </a:prstGeom>
          <a:ln w="3175">
            <a:miter lim="400000"/>
          </a:ln>
        </p:spPr>
      </p:pic>
      <p:pic>
        <p:nvPicPr>
          <p:cNvPr id="295" name="pasted-movie.png" descr="pasted-movie.png"/>
          <p:cNvPicPr>
            <a:picLocks noChangeAspect="1"/>
          </p:cNvPicPr>
          <p:nvPr/>
        </p:nvPicPr>
        <p:blipFill>
          <a:blip r:embed="rId5"/>
          <a:srcRect r="74932"/>
          <a:stretch>
            <a:fillRect/>
          </a:stretch>
        </p:blipFill>
        <p:spPr>
          <a:xfrm>
            <a:off x="502912" y="189192"/>
            <a:ext cx="990089" cy="673101"/>
          </a:xfrm>
          <a:prstGeom prst="rect">
            <a:avLst/>
          </a:prstGeom>
          <a:ln w="3175">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 name="Μόλις αποκτήσετε μια κυψέλη και μέλισσες πρόθυμες να ξεκινήσουν τις μετρήσεις, θα πρέπει να σχεδιάσετε μια καμπάνια.…"/>
          <p:cNvSpPr/>
          <p:nvPr/>
        </p:nvSpPr>
        <p:spPr>
          <a:xfrm>
            <a:off x="540282" y="1585496"/>
            <a:ext cx="6425136" cy="8703805"/>
          </a:xfrm>
          <a:custGeom>
            <a:avLst/>
            <a:gdLst/>
            <a:ahLst/>
            <a:cxnLst>
              <a:cxn ang="0">
                <a:pos x="wd2" y="hd2"/>
              </a:cxn>
              <a:cxn ang="5400000">
                <a:pos x="wd2" y="hd2"/>
              </a:cxn>
              <a:cxn ang="10800000">
                <a:pos x="wd2" y="hd2"/>
              </a:cxn>
              <a:cxn ang="16200000">
                <a:pos x="wd2" y="hd2"/>
              </a:cxn>
            </a:cxnLst>
            <a:rect l="0" t="0" r="r" b="b"/>
            <a:pathLst>
              <a:path w="21600" h="21600" extrusionOk="0">
                <a:moveTo>
                  <a:pt x="203" y="0"/>
                </a:moveTo>
                <a:lnTo>
                  <a:pt x="0" y="21600"/>
                </a:lnTo>
                <a:lnTo>
                  <a:pt x="10841" y="21525"/>
                </a:lnTo>
                <a:lnTo>
                  <a:pt x="8209" y="17900"/>
                </a:lnTo>
                <a:lnTo>
                  <a:pt x="11483" y="14386"/>
                </a:lnTo>
                <a:lnTo>
                  <a:pt x="8719" y="10535"/>
                </a:lnTo>
                <a:lnTo>
                  <a:pt x="11444" y="7036"/>
                </a:lnTo>
                <a:lnTo>
                  <a:pt x="16450" y="6928"/>
                </a:lnTo>
                <a:lnTo>
                  <a:pt x="19341" y="3446"/>
                </a:lnTo>
                <a:lnTo>
                  <a:pt x="21502" y="3415"/>
                </a:lnTo>
                <a:lnTo>
                  <a:pt x="21600" y="32"/>
                </a:lnTo>
                <a:lnTo>
                  <a:pt x="203" y="0"/>
                </a:lnTo>
                <a:close/>
              </a:path>
            </a:pathLst>
          </a:cu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7614" tIns="27614" rIns="27614" bIns="27614"/>
          <a:lstStyle/>
          <a:p>
            <a:pPr algn="l">
              <a:defRPr sz="1800" b="0">
                <a:solidFill>
                  <a:srgbClr val="5E5E5E"/>
                </a:solidFill>
                <a:latin typeface="Roboto"/>
                <a:ea typeface="Roboto"/>
                <a:cs typeface="Roboto"/>
                <a:sym typeface="Roboto"/>
              </a:defRPr>
            </a:pPr>
            <a:r>
              <a:rPr lang="el-GR" dirty="0"/>
              <a:t>Μόλις αποκτήσετε μια κυψέλη και εργάτριες μέλισσες πρόθυμες να ξεκινήσουν τις μετρήσεις, θα πρέπει να σχεδιάσετε μια καμπάνια/εκστρατεία μετρήσεων.</a:t>
            </a:r>
          </a:p>
          <a:p>
            <a:pPr algn="l">
              <a:defRPr sz="1800" b="0">
                <a:solidFill>
                  <a:srgbClr val="5E5E5E"/>
                </a:solidFill>
                <a:latin typeface="Roboto"/>
                <a:ea typeface="Roboto"/>
                <a:cs typeface="Roboto"/>
                <a:sym typeface="Roboto"/>
              </a:defRPr>
            </a:pPr>
            <a:endParaRPr lang="el-GR" dirty="0"/>
          </a:p>
          <a:p>
            <a:pPr algn="l">
              <a:defRPr sz="1800" b="0">
                <a:solidFill>
                  <a:srgbClr val="5E5E5E"/>
                </a:solidFill>
                <a:latin typeface="Roboto"/>
                <a:ea typeface="Roboto"/>
                <a:cs typeface="Roboto"/>
                <a:sym typeface="Roboto"/>
              </a:defRPr>
            </a:pPr>
            <a:r>
              <a:rPr lang="el-GR" dirty="0"/>
              <a:t>Μία εκστρατεία μετρήσεων είναι μια προκαθορισμένη </a:t>
            </a:r>
            <a:r>
              <a:rPr lang="el-GR" dirty="0" err="1"/>
              <a:t>χρο-νική</a:t>
            </a:r>
            <a:r>
              <a:rPr lang="el-GR" dirty="0"/>
              <a:t> περίοδος κατά την οποία πραγματοποιούνται οι </a:t>
            </a:r>
            <a:r>
              <a:rPr lang="el-GR" dirty="0" err="1"/>
              <a:t>μετρή</a:t>
            </a:r>
            <a:r>
              <a:rPr lang="el-GR" dirty="0"/>
              <a:t>-σεις της ατμοσφαιρικής ρύπανσης. Μια εκστρατεία </a:t>
            </a:r>
          </a:p>
          <a:p>
            <a:pPr algn="l">
              <a:defRPr sz="1800" b="0">
                <a:solidFill>
                  <a:srgbClr val="5E5E5E"/>
                </a:solidFill>
                <a:latin typeface="Roboto"/>
                <a:ea typeface="Roboto"/>
                <a:cs typeface="Roboto"/>
                <a:sym typeface="Roboto"/>
              </a:defRPr>
            </a:pPr>
            <a:r>
              <a:rPr lang="el-GR" dirty="0"/>
              <a:t>μπορεί να ποικίλλει σε διάρκεια, από ένα απόγευμα </a:t>
            </a:r>
          </a:p>
          <a:p>
            <a:pPr algn="l">
              <a:defRPr sz="1800" b="0">
                <a:solidFill>
                  <a:srgbClr val="5E5E5E"/>
                </a:solidFill>
                <a:latin typeface="Roboto"/>
                <a:ea typeface="Roboto"/>
                <a:cs typeface="Roboto"/>
                <a:sym typeface="Roboto"/>
              </a:defRPr>
            </a:pPr>
            <a:r>
              <a:rPr lang="el-GR" dirty="0"/>
              <a:t>έως έναν </a:t>
            </a:r>
            <a:r>
              <a:rPr lang="el-GR"/>
              <a:t>μήνα.</a:t>
            </a:r>
            <a:r>
              <a:rPr lang="el-GR">
                <a:highlight>
                  <a:srgbClr val="FFFF00"/>
                </a:highlight>
              </a:rPr>
              <a:t> </a:t>
            </a:r>
            <a:endParaRPr lang="el-GR" dirty="0">
              <a:highlight>
                <a:srgbClr val="FFFF00"/>
              </a:highlight>
            </a:endParaRPr>
          </a:p>
          <a:p>
            <a:pPr algn="l">
              <a:defRPr sz="1800" b="0">
                <a:solidFill>
                  <a:srgbClr val="5E5E5E"/>
                </a:solidFill>
                <a:latin typeface="Roboto"/>
                <a:ea typeface="Roboto"/>
                <a:cs typeface="Roboto"/>
                <a:sym typeface="Roboto"/>
              </a:defRPr>
            </a:pPr>
            <a:endParaRPr lang="el-GR" dirty="0">
              <a:highlight>
                <a:srgbClr val="FFFF00"/>
              </a:highlight>
            </a:endParaRPr>
          </a:p>
          <a:p>
            <a:pPr algn="l">
              <a:defRPr sz="1800" b="0">
                <a:solidFill>
                  <a:srgbClr val="5E5E5E"/>
                </a:solidFill>
                <a:latin typeface="Roboto"/>
                <a:ea typeface="Roboto"/>
                <a:cs typeface="Roboto"/>
                <a:sym typeface="Roboto"/>
              </a:defRPr>
            </a:pPr>
            <a:r>
              <a:rPr lang="el-GR" dirty="0"/>
              <a:t>Για μεγαλύτερης διάρκειας μετρήσεις, </a:t>
            </a:r>
            <a:r>
              <a:rPr lang="el-GR" dirty="0" err="1"/>
              <a:t>προτεί</a:t>
            </a:r>
            <a:r>
              <a:rPr lang="el-GR" dirty="0"/>
              <a:t>-</a:t>
            </a:r>
          </a:p>
          <a:p>
            <a:pPr algn="l">
              <a:defRPr sz="1800" b="0">
                <a:solidFill>
                  <a:srgbClr val="5E5E5E"/>
                </a:solidFill>
                <a:latin typeface="Roboto"/>
                <a:ea typeface="Roboto"/>
                <a:cs typeface="Roboto"/>
                <a:sym typeface="Roboto"/>
              </a:defRPr>
            </a:pPr>
            <a:r>
              <a:rPr lang="el-GR" dirty="0" err="1"/>
              <a:t>νουμε</a:t>
            </a:r>
            <a:r>
              <a:rPr lang="el-GR" dirty="0"/>
              <a:t> να χωρίσετε αυτή τη με-</a:t>
            </a:r>
          </a:p>
          <a:p>
            <a:pPr algn="l">
              <a:defRPr sz="1800" b="0">
                <a:solidFill>
                  <a:srgbClr val="5E5E5E"/>
                </a:solidFill>
                <a:latin typeface="Roboto"/>
                <a:ea typeface="Roboto"/>
                <a:cs typeface="Roboto"/>
                <a:sym typeface="Roboto"/>
              </a:defRPr>
            </a:pPr>
            <a:r>
              <a:rPr lang="el-GR" dirty="0" err="1"/>
              <a:t>γάλη</a:t>
            </a:r>
            <a:r>
              <a:rPr lang="el-GR" dirty="0"/>
              <a:t> περίοδο σε μικρότερες </a:t>
            </a:r>
          </a:p>
          <a:p>
            <a:pPr algn="l">
              <a:defRPr sz="1800" b="0">
                <a:solidFill>
                  <a:srgbClr val="5E5E5E"/>
                </a:solidFill>
                <a:latin typeface="Roboto"/>
                <a:ea typeface="Roboto"/>
                <a:cs typeface="Roboto"/>
                <a:sym typeface="Roboto"/>
              </a:defRPr>
            </a:pPr>
            <a:r>
              <a:rPr lang="el-GR" dirty="0"/>
              <a:t>καμπάνιες, ώστε οι χρήστες </a:t>
            </a:r>
          </a:p>
          <a:p>
            <a:pPr algn="l">
              <a:defRPr sz="1800" b="0">
                <a:solidFill>
                  <a:srgbClr val="5E5E5E"/>
                </a:solidFill>
                <a:latin typeface="Roboto"/>
                <a:ea typeface="Roboto"/>
                <a:cs typeface="Roboto"/>
                <a:sym typeface="Roboto"/>
              </a:defRPr>
            </a:pPr>
            <a:r>
              <a:rPr lang="el-GR" dirty="0"/>
              <a:t>να μπορούν να </a:t>
            </a:r>
            <a:r>
              <a:rPr lang="el-GR" dirty="0" err="1"/>
              <a:t>αποδεσμευ</a:t>
            </a:r>
            <a:r>
              <a:rPr lang="el-GR" dirty="0"/>
              <a:t>-</a:t>
            </a:r>
          </a:p>
          <a:p>
            <a:pPr algn="l">
              <a:defRPr sz="1800" b="0">
                <a:solidFill>
                  <a:srgbClr val="5E5E5E"/>
                </a:solidFill>
                <a:latin typeface="Roboto"/>
                <a:ea typeface="Roboto"/>
                <a:cs typeface="Roboto"/>
                <a:sym typeface="Roboto"/>
              </a:defRPr>
            </a:pPr>
            <a:r>
              <a:rPr lang="el-GR" dirty="0" err="1"/>
              <a:t>τούν</a:t>
            </a:r>
            <a:r>
              <a:rPr lang="el-GR" dirty="0"/>
              <a:t> αν το επιθυμούν. Οι </a:t>
            </a:r>
          </a:p>
          <a:p>
            <a:pPr algn="l">
              <a:defRPr sz="1800" b="0">
                <a:solidFill>
                  <a:srgbClr val="5E5E5E"/>
                </a:solidFill>
                <a:latin typeface="Roboto"/>
                <a:ea typeface="Roboto"/>
                <a:cs typeface="Roboto"/>
                <a:sym typeface="Roboto"/>
              </a:defRPr>
            </a:pPr>
            <a:r>
              <a:rPr lang="el-GR" dirty="0"/>
              <a:t>μεγαλύτερες </a:t>
            </a:r>
            <a:r>
              <a:rPr lang="el-GR" dirty="0" err="1"/>
              <a:t>εκστρατεί</a:t>
            </a:r>
            <a:r>
              <a:rPr lang="el-GR" dirty="0"/>
              <a:t>-</a:t>
            </a:r>
          </a:p>
          <a:p>
            <a:pPr algn="l">
              <a:defRPr sz="1800" b="0">
                <a:solidFill>
                  <a:srgbClr val="5E5E5E"/>
                </a:solidFill>
                <a:latin typeface="Roboto"/>
                <a:ea typeface="Roboto"/>
                <a:cs typeface="Roboto"/>
                <a:sym typeface="Roboto"/>
              </a:defRPr>
            </a:pPr>
            <a:r>
              <a:rPr lang="el-GR" dirty="0" err="1"/>
              <a:t>ες</a:t>
            </a:r>
            <a:r>
              <a:rPr lang="el-GR" dirty="0"/>
              <a:t> μπορεί να οδηγήσουν </a:t>
            </a:r>
          </a:p>
          <a:p>
            <a:pPr algn="l">
              <a:defRPr sz="1800" b="0">
                <a:solidFill>
                  <a:srgbClr val="5E5E5E"/>
                </a:solidFill>
                <a:latin typeface="Roboto"/>
                <a:ea typeface="Roboto"/>
                <a:cs typeface="Roboto"/>
                <a:sym typeface="Roboto"/>
              </a:defRPr>
            </a:pPr>
            <a:r>
              <a:rPr lang="el-GR" dirty="0"/>
              <a:t>τις μέλισσές σας να </a:t>
            </a:r>
            <a:r>
              <a:rPr lang="el-GR" dirty="0" err="1"/>
              <a:t>εγκατα</a:t>
            </a:r>
            <a:r>
              <a:rPr lang="el-GR" dirty="0"/>
              <a:t>-</a:t>
            </a:r>
          </a:p>
          <a:p>
            <a:pPr algn="l">
              <a:defRPr sz="1800" b="0">
                <a:solidFill>
                  <a:srgbClr val="5E5E5E"/>
                </a:solidFill>
                <a:latin typeface="Roboto"/>
                <a:ea typeface="Roboto"/>
                <a:cs typeface="Roboto"/>
                <a:sym typeface="Roboto"/>
              </a:defRPr>
            </a:pPr>
            <a:r>
              <a:rPr lang="el-GR" dirty="0"/>
              <a:t>λείψουν την προσπάθεια και</a:t>
            </a:r>
          </a:p>
          <a:p>
            <a:pPr algn="l">
              <a:defRPr sz="1800" b="0">
                <a:solidFill>
                  <a:srgbClr val="5E5E5E"/>
                </a:solidFill>
                <a:latin typeface="Roboto"/>
                <a:ea typeface="Roboto"/>
                <a:cs typeface="Roboto"/>
                <a:sym typeface="Roboto"/>
              </a:defRPr>
            </a:pPr>
            <a:r>
              <a:rPr lang="el-GR" dirty="0"/>
              <a:t>άρα την εκστρατεία σας. </a:t>
            </a:r>
            <a:br>
              <a:rPr lang="el-GR" dirty="0"/>
            </a:br>
            <a:endParaRPr lang="el-GR" dirty="0"/>
          </a:p>
          <a:p>
            <a:pPr algn="l">
              <a:defRPr sz="1800" b="0">
                <a:solidFill>
                  <a:srgbClr val="5E5E5E"/>
                </a:solidFill>
                <a:latin typeface="Roboto"/>
                <a:ea typeface="Roboto"/>
                <a:cs typeface="Roboto"/>
                <a:sym typeface="Roboto"/>
              </a:defRPr>
            </a:pPr>
            <a:endParaRPr dirty="0"/>
          </a:p>
        </p:txBody>
      </p:sp>
      <p:sp>
        <p:nvSpPr>
          <p:cNvPr id="235" name="ΠΩΣ ΝΑ ΣΧΕΔΙΑΣΕΤΕ…"/>
          <p:cNvSpPr txBox="1"/>
          <p:nvPr/>
        </p:nvSpPr>
        <p:spPr>
          <a:xfrm>
            <a:off x="842920" y="585706"/>
            <a:ext cx="6122498" cy="1089731"/>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7614" tIns="27614" rIns="27614" bIns="27614">
            <a:normAutofit/>
          </a:bodyPr>
          <a:lstStyle/>
          <a:p>
            <a:pPr algn="r">
              <a:defRPr sz="3000">
                <a:solidFill>
                  <a:srgbClr val="5E5E5E"/>
                </a:solidFill>
                <a:latin typeface="Roboto"/>
                <a:ea typeface="Roboto"/>
                <a:cs typeface="Roboto"/>
                <a:sym typeface="Roboto"/>
              </a:defRPr>
            </a:pPr>
            <a:r>
              <a:rPr lang="el-GR" dirty="0"/>
              <a:t>ΠΩΣ ΝΑ ΣΧΕΔΙΑΣΕΤΕ </a:t>
            </a:r>
          </a:p>
          <a:p>
            <a:pPr algn="r">
              <a:defRPr sz="3000">
                <a:solidFill>
                  <a:srgbClr val="5E5E5E"/>
                </a:solidFill>
                <a:latin typeface="Roboto"/>
                <a:ea typeface="Roboto"/>
                <a:cs typeface="Roboto"/>
                <a:sym typeface="Roboto"/>
              </a:defRPr>
            </a:pPr>
            <a:r>
              <a:rPr lang="el-GR" dirty="0"/>
              <a:t>ΜΙΑ ΕΚΣΤΡΑΤΕΙΑ</a:t>
            </a:r>
          </a:p>
        </p:txBody>
      </p:sp>
      <p:pic>
        <p:nvPicPr>
          <p:cNvPr id="236" name="pasted-movie.png" descr="pasted-movie.png"/>
          <p:cNvPicPr>
            <a:picLocks noChangeAspect="1"/>
          </p:cNvPicPr>
          <p:nvPr/>
        </p:nvPicPr>
        <p:blipFill>
          <a:blip r:embed="rId2"/>
          <a:stretch>
            <a:fillRect/>
          </a:stretch>
        </p:blipFill>
        <p:spPr>
          <a:xfrm>
            <a:off x="3631593" y="4968423"/>
            <a:ext cx="1872635" cy="1872635"/>
          </a:xfrm>
          <a:prstGeom prst="rect">
            <a:avLst/>
          </a:prstGeom>
          <a:ln w="3175">
            <a:miter lim="400000"/>
          </a:ln>
        </p:spPr>
      </p:pic>
      <p:pic>
        <p:nvPicPr>
          <p:cNvPr id="237" name="pasted-movie.png" descr="pasted-movie.png"/>
          <p:cNvPicPr>
            <a:picLocks noChangeAspect="1"/>
          </p:cNvPicPr>
          <p:nvPr/>
        </p:nvPicPr>
        <p:blipFill>
          <a:blip r:embed="rId3"/>
          <a:stretch>
            <a:fillRect/>
          </a:stretch>
        </p:blipFill>
        <p:spPr>
          <a:xfrm>
            <a:off x="6130973" y="3728065"/>
            <a:ext cx="1872635" cy="1872635"/>
          </a:xfrm>
          <a:prstGeom prst="rect">
            <a:avLst/>
          </a:prstGeom>
          <a:ln w="3175">
            <a:miter lim="400000"/>
          </a:ln>
        </p:spPr>
      </p:pic>
      <p:pic>
        <p:nvPicPr>
          <p:cNvPr id="238" name="pasted-movie.png" descr="pasted-movie.png"/>
          <p:cNvPicPr>
            <a:picLocks noChangeAspect="1"/>
          </p:cNvPicPr>
          <p:nvPr/>
        </p:nvPicPr>
        <p:blipFill>
          <a:blip r:embed="rId4"/>
          <a:stretch>
            <a:fillRect/>
          </a:stretch>
        </p:blipFill>
        <p:spPr>
          <a:xfrm>
            <a:off x="3631593" y="7811398"/>
            <a:ext cx="2224298" cy="2224298"/>
          </a:xfrm>
          <a:prstGeom prst="rect">
            <a:avLst/>
          </a:prstGeom>
          <a:ln w="3175">
            <a:miter lim="400000"/>
          </a:ln>
        </p:spPr>
      </p:pic>
      <p:pic>
        <p:nvPicPr>
          <p:cNvPr id="239" name="pasted-movie.png" descr="pasted-movie.png"/>
          <p:cNvPicPr>
            <a:picLocks noChangeAspect="1"/>
          </p:cNvPicPr>
          <p:nvPr/>
        </p:nvPicPr>
        <p:blipFill>
          <a:blip r:embed="rId5"/>
          <a:srcRect r="74932"/>
          <a:stretch>
            <a:fillRect/>
          </a:stretch>
        </p:blipFill>
        <p:spPr>
          <a:xfrm>
            <a:off x="502912" y="189192"/>
            <a:ext cx="990089" cy="673101"/>
          </a:xfrm>
          <a:prstGeom prst="rect">
            <a:avLst/>
          </a:prstGeom>
          <a:ln w="3175">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 name="pasted-movie.png" descr="pasted-movie.png"/>
          <p:cNvPicPr>
            <a:picLocks noChangeAspect="1"/>
          </p:cNvPicPr>
          <p:nvPr/>
        </p:nvPicPr>
        <p:blipFill>
          <a:blip r:embed="rId2"/>
          <a:stretch>
            <a:fillRect/>
          </a:stretch>
        </p:blipFill>
        <p:spPr>
          <a:xfrm>
            <a:off x="3631593" y="7811398"/>
            <a:ext cx="2224298" cy="2224298"/>
          </a:xfrm>
          <a:prstGeom prst="rect">
            <a:avLst/>
          </a:prstGeom>
          <a:ln w="3175">
            <a:miter lim="400000"/>
          </a:ln>
        </p:spPr>
      </p:pic>
      <p:pic>
        <p:nvPicPr>
          <p:cNvPr id="243" name="pasted-movie.png" descr="pasted-movie.png"/>
          <p:cNvPicPr>
            <a:picLocks noChangeAspect="1"/>
          </p:cNvPicPr>
          <p:nvPr/>
        </p:nvPicPr>
        <p:blipFill>
          <a:blip r:embed="rId3"/>
          <a:stretch>
            <a:fillRect/>
          </a:stretch>
        </p:blipFill>
        <p:spPr>
          <a:xfrm>
            <a:off x="3631593" y="4968423"/>
            <a:ext cx="1872635" cy="1872635"/>
          </a:xfrm>
          <a:prstGeom prst="rect">
            <a:avLst/>
          </a:prstGeom>
          <a:ln w="3175">
            <a:miter lim="400000"/>
          </a:ln>
        </p:spPr>
      </p:pic>
      <p:pic>
        <p:nvPicPr>
          <p:cNvPr id="244" name="pasted-movie.png" descr="pasted-movie.png"/>
          <p:cNvPicPr>
            <a:picLocks noChangeAspect="1"/>
          </p:cNvPicPr>
          <p:nvPr/>
        </p:nvPicPr>
        <p:blipFill>
          <a:blip r:embed="rId4"/>
          <a:stretch>
            <a:fillRect/>
          </a:stretch>
        </p:blipFill>
        <p:spPr>
          <a:xfrm>
            <a:off x="6130973" y="3728065"/>
            <a:ext cx="1872635" cy="1872635"/>
          </a:xfrm>
          <a:prstGeom prst="rect">
            <a:avLst/>
          </a:prstGeom>
          <a:ln w="3175">
            <a:miter lim="400000"/>
          </a:ln>
        </p:spPr>
      </p:pic>
      <p:sp>
        <p:nvSpPr>
          <p:cNvPr id="241" name="Υπάρχουν διάφοροι πιθανοί τύποι εκστρατειών που υποστηρίζονται από το Socio-Bee.…"/>
          <p:cNvSpPr/>
          <p:nvPr/>
        </p:nvSpPr>
        <p:spPr>
          <a:xfrm>
            <a:off x="480322" y="1585496"/>
            <a:ext cx="6425136" cy="8703805"/>
          </a:xfrm>
          <a:custGeom>
            <a:avLst/>
            <a:gdLst/>
            <a:ahLst/>
            <a:cxnLst>
              <a:cxn ang="0">
                <a:pos x="wd2" y="hd2"/>
              </a:cxn>
              <a:cxn ang="5400000">
                <a:pos x="wd2" y="hd2"/>
              </a:cxn>
              <a:cxn ang="10800000">
                <a:pos x="wd2" y="hd2"/>
              </a:cxn>
              <a:cxn ang="16200000">
                <a:pos x="wd2" y="hd2"/>
              </a:cxn>
            </a:cxnLst>
            <a:rect l="0" t="0" r="r" b="b"/>
            <a:pathLst>
              <a:path w="21600" h="21600" extrusionOk="0">
                <a:moveTo>
                  <a:pt x="203" y="0"/>
                </a:moveTo>
                <a:lnTo>
                  <a:pt x="0" y="21600"/>
                </a:lnTo>
                <a:lnTo>
                  <a:pt x="10841" y="21525"/>
                </a:lnTo>
                <a:lnTo>
                  <a:pt x="8209" y="17900"/>
                </a:lnTo>
                <a:lnTo>
                  <a:pt x="11483" y="14386"/>
                </a:lnTo>
                <a:lnTo>
                  <a:pt x="8719" y="10535"/>
                </a:lnTo>
                <a:lnTo>
                  <a:pt x="11444" y="7036"/>
                </a:lnTo>
                <a:lnTo>
                  <a:pt x="16450" y="6928"/>
                </a:lnTo>
                <a:lnTo>
                  <a:pt x="19341" y="3446"/>
                </a:lnTo>
                <a:lnTo>
                  <a:pt x="21502" y="3415"/>
                </a:lnTo>
                <a:lnTo>
                  <a:pt x="21600" y="32"/>
                </a:lnTo>
                <a:lnTo>
                  <a:pt x="203" y="0"/>
                </a:lnTo>
                <a:close/>
              </a:path>
            </a:pathLst>
          </a:cu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7614" tIns="27614" rIns="27614" bIns="27614"/>
          <a:lstStyle/>
          <a:p>
            <a:pPr algn="l">
              <a:defRPr sz="1600" b="0">
                <a:solidFill>
                  <a:srgbClr val="5E5E5E"/>
                </a:solidFill>
                <a:latin typeface="Roboto"/>
                <a:ea typeface="Roboto"/>
                <a:cs typeface="Roboto"/>
                <a:sym typeface="Roboto"/>
              </a:defRPr>
            </a:pPr>
            <a:r>
              <a:rPr lang="el-GR" dirty="0"/>
              <a:t>Υπάρχουν διάφοροι πιθανοί τύποι εκστρατειών που υποστηρίζονται από το έργο SOCIO-BEE. </a:t>
            </a:r>
          </a:p>
          <a:p>
            <a:pPr algn="l">
              <a:defRPr sz="1600" b="0">
                <a:solidFill>
                  <a:srgbClr val="5E5E5E"/>
                </a:solidFill>
                <a:latin typeface="Roboto"/>
                <a:ea typeface="Roboto"/>
                <a:cs typeface="Roboto"/>
                <a:sym typeface="Roboto"/>
              </a:defRPr>
            </a:pPr>
            <a:endParaRPr lang="el-GR" dirty="0"/>
          </a:p>
          <a:p>
            <a:pPr algn="l">
              <a:defRPr sz="1600" b="0">
                <a:solidFill>
                  <a:srgbClr val="5E5E5E"/>
                </a:solidFill>
                <a:latin typeface="Roboto"/>
                <a:ea typeface="Roboto"/>
                <a:cs typeface="Roboto"/>
                <a:sym typeface="Roboto"/>
              </a:defRPr>
            </a:pPr>
            <a:r>
              <a:rPr lang="el-GR" dirty="0"/>
              <a:t>Ο πρώτος τύπος ονομάζεται «</a:t>
            </a:r>
            <a:r>
              <a:rPr lang="el-GR" u="sng" dirty="0"/>
              <a:t>Εκστρατεία Περιοχής</a:t>
            </a:r>
            <a:r>
              <a:rPr lang="el-GR" dirty="0"/>
              <a:t>». Για την εκστρατεία αυτή, ο σκοπός είναι να διερευνήσετε μια συγκεκριμένη περιοχή στη πόλη σας και να ερευνήσετε την ποιότητα του αέρα στη γειτονιά που έχετε επιλέξει.</a:t>
            </a:r>
          </a:p>
          <a:p>
            <a:pPr algn="l">
              <a:defRPr sz="1600" b="0">
                <a:solidFill>
                  <a:srgbClr val="5E5E5E"/>
                </a:solidFill>
                <a:latin typeface="Roboto"/>
                <a:ea typeface="Roboto"/>
                <a:cs typeface="Roboto"/>
                <a:sym typeface="Roboto"/>
              </a:defRPr>
            </a:pPr>
            <a:endParaRPr lang="el-GR" dirty="0"/>
          </a:p>
          <a:p>
            <a:pPr algn="l">
              <a:defRPr sz="1600" b="0">
                <a:solidFill>
                  <a:srgbClr val="5E5E5E"/>
                </a:solidFill>
                <a:latin typeface="Roboto"/>
                <a:ea typeface="Roboto"/>
                <a:cs typeface="Roboto"/>
                <a:sym typeface="Roboto"/>
              </a:defRPr>
            </a:pPr>
            <a:r>
              <a:rPr lang="el-GR" dirty="0"/>
              <a:t>Στη διαδικτυακή πλατφόρμα του έργου SOCIO-BEE (</a:t>
            </a:r>
            <a:r>
              <a:rPr lang="en-GB" dirty="0"/>
              <a:t>academe.iti.gr/login</a:t>
            </a:r>
            <a:r>
              <a:rPr lang="el-GR" dirty="0"/>
              <a:t>), μπορείτε να ορίσετε τα όρια αυτής </a:t>
            </a:r>
            <a:endParaRPr lang="en-US" dirty="0"/>
          </a:p>
          <a:p>
            <a:pPr algn="l">
              <a:defRPr sz="1600" b="0">
                <a:solidFill>
                  <a:srgbClr val="5E5E5E"/>
                </a:solidFill>
                <a:latin typeface="Roboto"/>
                <a:ea typeface="Roboto"/>
                <a:cs typeface="Roboto"/>
                <a:sym typeface="Roboto"/>
              </a:defRPr>
            </a:pPr>
            <a:r>
              <a:rPr lang="el-GR" dirty="0"/>
              <a:t>της περιοχής με σκοπό την εκτέλεση των μετρήσεων </a:t>
            </a:r>
          </a:p>
          <a:p>
            <a:pPr algn="l">
              <a:defRPr sz="1600" b="0">
                <a:solidFill>
                  <a:srgbClr val="5E5E5E"/>
                </a:solidFill>
                <a:latin typeface="Roboto"/>
                <a:ea typeface="Roboto"/>
                <a:cs typeface="Roboto"/>
                <a:sym typeface="Roboto"/>
              </a:defRPr>
            </a:pPr>
            <a:r>
              <a:rPr lang="el-GR" dirty="0"/>
              <a:t>της κυψέλης.</a:t>
            </a:r>
          </a:p>
          <a:p>
            <a:pPr algn="l">
              <a:defRPr sz="1600" b="0">
                <a:solidFill>
                  <a:srgbClr val="5E5E5E"/>
                </a:solidFill>
                <a:latin typeface="Roboto"/>
                <a:ea typeface="Roboto"/>
                <a:cs typeface="Roboto"/>
                <a:sym typeface="Roboto"/>
              </a:defRPr>
            </a:pPr>
            <a:endParaRPr lang="el-GR" dirty="0"/>
          </a:p>
          <a:p>
            <a:pPr algn="l">
              <a:defRPr sz="1600" b="0">
                <a:solidFill>
                  <a:srgbClr val="5E5E5E"/>
                </a:solidFill>
                <a:latin typeface="Roboto"/>
                <a:ea typeface="Roboto"/>
                <a:cs typeface="Roboto"/>
                <a:sym typeface="Roboto"/>
              </a:defRPr>
            </a:pPr>
            <a:r>
              <a:rPr lang="el-GR" dirty="0"/>
              <a:t>Είναι σημαντικό η περιοχή αυτή </a:t>
            </a:r>
          </a:p>
          <a:p>
            <a:pPr algn="l">
              <a:defRPr sz="1600" b="0">
                <a:solidFill>
                  <a:srgbClr val="5E5E5E"/>
                </a:solidFill>
                <a:latin typeface="Roboto"/>
                <a:ea typeface="Roboto"/>
                <a:cs typeface="Roboto"/>
                <a:sym typeface="Roboto"/>
              </a:defRPr>
            </a:pPr>
            <a:r>
              <a:rPr lang="el-GR" dirty="0"/>
              <a:t>να μην είναι πολύ μεγάλη. Σε </a:t>
            </a:r>
            <a:r>
              <a:rPr lang="el-GR" dirty="0" err="1"/>
              <a:t>γε</a:t>
            </a:r>
            <a:r>
              <a:rPr lang="el-GR" dirty="0"/>
              <a:t>-</a:t>
            </a:r>
          </a:p>
          <a:p>
            <a:pPr algn="l">
              <a:defRPr sz="1600" b="0">
                <a:solidFill>
                  <a:srgbClr val="5E5E5E"/>
                </a:solidFill>
                <a:latin typeface="Roboto"/>
                <a:ea typeface="Roboto"/>
                <a:cs typeface="Roboto"/>
                <a:sym typeface="Roboto"/>
              </a:defRPr>
            </a:pPr>
            <a:r>
              <a:rPr lang="el-GR" dirty="0" err="1"/>
              <a:t>νικές</a:t>
            </a:r>
            <a:r>
              <a:rPr lang="el-GR" dirty="0"/>
              <a:t> γραμμές, είναι καλύτερο </a:t>
            </a:r>
          </a:p>
          <a:p>
            <a:pPr algn="l">
              <a:defRPr sz="1600" b="0">
                <a:solidFill>
                  <a:srgbClr val="5E5E5E"/>
                </a:solidFill>
                <a:latin typeface="Roboto"/>
                <a:ea typeface="Roboto"/>
                <a:cs typeface="Roboto"/>
                <a:sym typeface="Roboto"/>
              </a:defRPr>
            </a:pPr>
            <a:r>
              <a:rPr lang="el-GR" dirty="0"/>
              <a:t>για τα αποτελέσματα της εκ-</a:t>
            </a:r>
          </a:p>
          <a:p>
            <a:pPr algn="l">
              <a:defRPr sz="1600" b="0">
                <a:solidFill>
                  <a:srgbClr val="5E5E5E"/>
                </a:solidFill>
                <a:latin typeface="Roboto"/>
                <a:ea typeface="Roboto"/>
                <a:cs typeface="Roboto"/>
                <a:sym typeface="Roboto"/>
              </a:defRPr>
            </a:pPr>
            <a:r>
              <a:rPr lang="el-GR" dirty="0" err="1"/>
              <a:t>στρατείας</a:t>
            </a:r>
            <a:r>
              <a:rPr lang="el-GR" dirty="0"/>
              <a:t> σας να έχετε </a:t>
            </a:r>
            <a:r>
              <a:rPr lang="el-GR" dirty="0" err="1"/>
              <a:t>πολ</a:t>
            </a:r>
            <a:r>
              <a:rPr lang="el-GR" dirty="0"/>
              <a:t>-</a:t>
            </a:r>
          </a:p>
          <a:p>
            <a:pPr algn="l">
              <a:defRPr sz="1600" b="0">
                <a:solidFill>
                  <a:srgbClr val="5E5E5E"/>
                </a:solidFill>
                <a:latin typeface="Roboto"/>
                <a:ea typeface="Roboto"/>
                <a:cs typeface="Roboto"/>
                <a:sym typeface="Roboto"/>
              </a:defRPr>
            </a:pPr>
            <a:r>
              <a:rPr lang="el-GR" dirty="0" err="1"/>
              <a:t>λές</a:t>
            </a:r>
            <a:r>
              <a:rPr lang="el-GR" dirty="0"/>
              <a:t> μετρήσεις σε μια μικρό-</a:t>
            </a:r>
          </a:p>
          <a:p>
            <a:pPr algn="l">
              <a:defRPr sz="1600" b="0">
                <a:solidFill>
                  <a:srgbClr val="5E5E5E"/>
                </a:solidFill>
                <a:latin typeface="Roboto"/>
                <a:ea typeface="Roboto"/>
                <a:cs typeface="Roboto"/>
                <a:sym typeface="Roboto"/>
              </a:defRPr>
            </a:pPr>
            <a:r>
              <a:rPr lang="el-GR" dirty="0" err="1"/>
              <a:t>τερη</a:t>
            </a:r>
            <a:r>
              <a:rPr lang="el-GR" dirty="0"/>
              <a:t> περιοχή παρά λίγες με-</a:t>
            </a:r>
          </a:p>
          <a:p>
            <a:pPr algn="l">
              <a:defRPr sz="1600" b="0">
                <a:solidFill>
                  <a:srgbClr val="5E5E5E"/>
                </a:solidFill>
                <a:latin typeface="Roboto"/>
                <a:ea typeface="Roboto"/>
                <a:cs typeface="Roboto"/>
                <a:sym typeface="Roboto"/>
              </a:defRPr>
            </a:pPr>
            <a:r>
              <a:rPr lang="el-GR" dirty="0"/>
              <a:t>τρήσεις σε μια μεγαλύτερη </a:t>
            </a:r>
            <a:r>
              <a:rPr lang="el-GR" dirty="0" err="1"/>
              <a:t>πε</a:t>
            </a:r>
            <a:r>
              <a:rPr lang="el-GR" dirty="0"/>
              <a:t>-</a:t>
            </a:r>
          </a:p>
          <a:p>
            <a:pPr algn="l">
              <a:defRPr sz="1600" b="0">
                <a:solidFill>
                  <a:srgbClr val="5E5E5E"/>
                </a:solidFill>
                <a:latin typeface="Roboto"/>
                <a:ea typeface="Roboto"/>
                <a:cs typeface="Roboto"/>
                <a:sym typeface="Roboto"/>
              </a:defRPr>
            </a:pPr>
            <a:r>
              <a:rPr lang="el-GR" dirty="0" err="1"/>
              <a:t>ριοχή</a:t>
            </a:r>
            <a:r>
              <a:rPr lang="el-GR" dirty="0"/>
              <a:t>. </a:t>
            </a:r>
          </a:p>
          <a:p>
            <a:pPr algn="l">
              <a:defRPr sz="1600" b="0">
                <a:solidFill>
                  <a:srgbClr val="5E5E5E"/>
                </a:solidFill>
                <a:latin typeface="Roboto"/>
                <a:ea typeface="Roboto"/>
                <a:cs typeface="Roboto"/>
                <a:sym typeface="Roboto"/>
              </a:defRPr>
            </a:pPr>
            <a:endParaRPr lang="el-GR" dirty="0"/>
          </a:p>
          <a:p>
            <a:pPr algn="l">
              <a:defRPr sz="1600" b="0">
                <a:solidFill>
                  <a:srgbClr val="5E5E5E"/>
                </a:solidFill>
                <a:latin typeface="Roboto"/>
                <a:ea typeface="Roboto"/>
                <a:cs typeface="Roboto"/>
                <a:sym typeface="Roboto"/>
              </a:defRPr>
            </a:pPr>
            <a:r>
              <a:rPr lang="el-GR" dirty="0"/>
              <a:t>Μια μεγάλη περιοχή μπορεί επίσης </a:t>
            </a:r>
          </a:p>
          <a:p>
            <a:pPr algn="l">
              <a:defRPr sz="1600" b="0">
                <a:solidFill>
                  <a:srgbClr val="5E5E5E"/>
                </a:solidFill>
                <a:latin typeface="Roboto"/>
                <a:ea typeface="Roboto"/>
                <a:cs typeface="Roboto"/>
                <a:sym typeface="Roboto"/>
              </a:defRPr>
            </a:pPr>
            <a:r>
              <a:rPr lang="el-GR" dirty="0"/>
              <a:t>να είναι εκφοβιστική ή να ζητάει πολλά από τις </a:t>
            </a:r>
            <a:endParaRPr lang="en-US" dirty="0"/>
          </a:p>
          <a:p>
            <a:pPr algn="l">
              <a:defRPr sz="1600" b="0">
                <a:solidFill>
                  <a:srgbClr val="5E5E5E"/>
                </a:solidFill>
                <a:latin typeface="Roboto"/>
                <a:ea typeface="Roboto"/>
                <a:cs typeface="Roboto"/>
                <a:sym typeface="Roboto"/>
              </a:defRPr>
            </a:pPr>
            <a:r>
              <a:rPr lang="el-GR" dirty="0"/>
              <a:t>μέλισσές σας για να εκτελέσετε </a:t>
            </a:r>
            <a:endParaRPr lang="en-US" dirty="0"/>
          </a:p>
          <a:p>
            <a:pPr algn="l">
              <a:defRPr sz="1600" b="0">
                <a:solidFill>
                  <a:srgbClr val="5E5E5E"/>
                </a:solidFill>
                <a:latin typeface="Roboto"/>
                <a:ea typeface="Roboto"/>
                <a:cs typeface="Roboto"/>
                <a:sym typeface="Roboto"/>
              </a:defRPr>
            </a:pPr>
            <a:r>
              <a:rPr lang="el-GR" dirty="0"/>
              <a:t>επαρκή αριθμό μετρήσεων. </a:t>
            </a:r>
            <a:r>
              <a:rPr lang="el-GR" dirty="0" err="1"/>
              <a:t>Εξαρ</a:t>
            </a:r>
            <a:r>
              <a:rPr lang="en-US" dirty="0"/>
              <a:t>-</a:t>
            </a:r>
          </a:p>
          <a:p>
            <a:pPr algn="l">
              <a:defRPr sz="1600" b="0">
                <a:solidFill>
                  <a:srgbClr val="5E5E5E"/>
                </a:solidFill>
                <a:latin typeface="Roboto"/>
                <a:ea typeface="Roboto"/>
                <a:cs typeface="Roboto"/>
                <a:sym typeface="Roboto"/>
              </a:defRPr>
            </a:pPr>
            <a:r>
              <a:rPr lang="el-GR" dirty="0" err="1"/>
              <a:t>τάται</a:t>
            </a:r>
            <a:r>
              <a:rPr lang="el-GR" dirty="0"/>
              <a:t> επίσης από τον αριθμό </a:t>
            </a:r>
            <a:endParaRPr lang="en-US" dirty="0"/>
          </a:p>
          <a:p>
            <a:pPr algn="l">
              <a:defRPr sz="1600" b="0">
                <a:solidFill>
                  <a:srgbClr val="5E5E5E"/>
                </a:solidFill>
                <a:latin typeface="Roboto"/>
                <a:ea typeface="Roboto"/>
                <a:cs typeface="Roboto"/>
                <a:sym typeface="Roboto"/>
              </a:defRPr>
            </a:pPr>
            <a:r>
              <a:rPr lang="el-GR" dirty="0"/>
              <a:t>των μελισσών στην κυψέλη </a:t>
            </a:r>
            <a:endParaRPr lang="en-US" dirty="0"/>
          </a:p>
          <a:p>
            <a:pPr algn="l">
              <a:defRPr sz="1600" b="0">
                <a:solidFill>
                  <a:srgbClr val="5E5E5E"/>
                </a:solidFill>
                <a:latin typeface="Roboto"/>
                <a:ea typeface="Roboto"/>
                <a:cs typeface="Roboto"/>
                <a:sym typeface="Roboto"/>
              </a:defRPr>
            </a:pPr>
            <a:r>
              <a:rPr lang="el-GR" dirty="0"/>
              <a:t>σας, οπότε είναι δύσκολο να </a:t>
            </a:r>
            <a:endParaRPr lang="en-US" dirty="0"/>
          </a:p>
          <a:p>
            <a:pPr algn="l">
              <a:defRPr sz="1600" b="0">
                <a:solidFill>
                  <a:srgbClr val="5E5E5E"/>
                </a:solidFill>
                <a:latin typeface="Roboto"/>
                <a:ea typeface="Roboto"/>
                <a:cs typeface="Roboto"/>
                <a:sym typeface="Roboto"/>
              </a:defRPr>
            </a:pPr>
            <a:r>
              <a:rPr lang="el-GR" dirty="0"/>
              <a:t>δοθούν συμβουλές σχετικά </a:t>
            </a:r>
            <a:endParaRPr lang="en-US" dirty="0"/>
          </a:p>
          <a:p>
            <a:pPr algn="l">
              <a:defRPr sz="1600" b="0">
                <a:solidFill>
                  <a:srgbClr val="5E5E5E"/>
                </a:solidFill>
                <a:latin typeface="Roboto"/>
                <a:ea typeface="Roboto"/>
                <a:cs typeface="Roboto"/>
                <a:sym typeface="Roboto"/>
              </a:defRPr>
            </a:pPr>
            <a:r>
              <a:rPr lang="el-GR" dirty="0"/>
              <a:t>με το μέγεθος της περιοχής.</a:t>
            </a:r>
          </a:p>
          <a:p>
            <a:pPr algn="l">
              <a:defRPr sz="1600" b="0">
                <a:solidFill>
                  <a:srgbClr val="5E5E5E"/>
                </a:solidFill>
                <a:latin typeface="Roboto"/>
                <a:ea typeface="Roboto"/>
                <a:cs typeface="Roboto"/>
                <a:sym typeface="Roboto"/>
              </a:defRPr>
            </a:pPr>
            <a:endParaRPr dirty="0"/>
          </a:p>
        </p:txBody>
      </p:sp>
      <p:sp>
        <p:nvSpPr>
          <p:cNvPr id="242" name="ΤΎΠΟΙ ΕΚΣΤΡΑΤΕΊΑΣ:…"/>
          <p:cNvSpPr txBox="1"/>
          <p:nvPr/>
        </p:nvSpPr>
        <p:spPr>
          <a:xfrm>
            <a:off x="842920" y="720393"/>
            <a:ext cx="6122498" cy="861063"/>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7614" tIns="27614" rIns="27614" bIns="27614">
            <a:normAutofit/>
          </a:bodyPr>
          <a:lstStyle/>
          <a:p>
            <a:pPr algn="r" defTabSz="563631">
              <a:defRPr sz="2640">
                <a:solidFill>
                  <a:srgbClr val="5E5E5E"/>
                </a:solidFill>
                <a:latin typeface="Roboto"/>
                <a:ea typeface="Roboto"/>
                <a:cs typeface="Roboto"/>
                <a:sym typeface="Roboto"/>
              </a:defRPr>
            </a:pPr>
            <a:r>
              <a:rPr dirty="0"/>
              <a:t>Τ</a:t>
            </a:r>
            <a:r>
              <a:rPr lang="el-GR" dirty="0"/>
              <a:t>Υ</a:t>
            </a:r>
            <a:r>
              <a:rPr dirty="0"/>
              <a:t>ΠΟΙ ΕΚΣΤΡΑΤ</a:t>
            </a:r>
            <a:r>
              <a:rPr lang="el-GR" dirty="0"/>
              <a:t>ΕΙ</a:t>
            </a:r>
            <a:r>
              <a:rPr dirty="0"/>
              <a:t>ΑΣ:</a:t>
            </a:r>
          </a:p>
          <a:p>
            <a:pPr algn="r" defTabSz="563631">
              <a:defRPr sz="2640">
                <a:solidFill>
                  <a:srgbClr val="5E5E5E"/>
                </a:solidFill>
                <a:latin typeface="Roboto"/>
                <a:ea typeface="Roboto"/>
                <a:cs typeface="Roboto"/>
                <a:sym typeface="Roboto"/>
              </a:defRPr>
            </a:pPr>
            <a:r>
              <a:rPr lang="el-GR" dirty="0"/>
              <a:t>ΕΚΣΤΡΑΤΕΙΑ</a:t>
            </a:r>
            <a:r>
              <a:rPr dirty="0"/>
              <a:t> ΠΕΡΙΟΧΗΣ</a:t>
            </a:r>
          </a:p>
        </p:txBody>
      </p:sp>
      <p:pic>
        <p:nvPicPr>
          <p:cNvPr id="246" name="pasted-movie.png" descr="pasted-movie.png"/>
          <p:cNvPicPr>
            <a:picLocks noChangeAspect="1"/>
          </p:cNvPicPr>
          <p:nvPr/>
        </p:nvPicPr>
        <p:blipFill>
          <a:blip r:embed="rId5"/>
          <a:srcRect r="74932"/>
          <a:stretch>
            <a:fillRect/>
          </a:stretch>
        </p:blipFill>
        <p:spPr>
          <a:xfrm>
            <a:off x="502912" y="189192"/>
            <a:ext cx="990089" cy="673101"/>
          </a:xfrm>
          <a:prstGeom prst="rect">
            <a:avLst/>
          </a:prstGeom>
          <a:ln w="3175">
            <a:miter lim="400000"/>
          </a:ln>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2" name="pasted-movie.png" descr="pasted-movie.png"/>
          <p:cNvPicPr>
            <a:picLocks noChangeAspect="1"/>
          </p:cNvPicPr>
          <p:nvPr/>
        </p:nvPicPr>
        <p:blipFill>
          <a:blip r:embed="rId2"/>
          <a:stretch>
            <a:fillRect/>
          </a:stretch>
        </p:blipFill>
        <p:spPr>
          <a:xfrm>
            <a:off x="842920" y="7795738"/>
            <a:ext cx="2224298" cy="2224298"/>
          </a:xfrm>
          <a:prstGeom prst="rect">
            <a:avLst/>
          </a:prstGeom>
          <a:ln w="3175">
            <a:miter lim="400000"/>
          </a:ln>
        </p:spPr>
      </p:pic>
      <p:pic>
        <p:nvPicPr>
          <p:cNvPr id="250" name="pasted-movie.png" descr="pasted-movie.png"/>
          <p:cNvPicPr>
            <a:picLocks noChangeAspect="1"/>
          </p:cNvPicPr>
          <p:nvPr/>
        </p:nvPicPr>
        <p:blipFill>
          <a:blip r:embed="rId3"/>
          <a:stretch>
            <a:fillRect/>
          </a:stretch>
        </p:blipFill>
        <p:spPr>
          <a:xfrm>
            <a:off x="842920" y="4952763"/>
            <a:ext cx="1872635" cy="1872635"/>
          </a:xfrm>
          <a:prstGeom prst="rect">
            <a:avLst/>
          </a:prstGeom>
          <a:ln w="3175">
            <a:miter lim="400000"/>
          </a:ln>
        </p:spPr>
      </p:pic>
      <p:pic>
        <p:nvPicPr>
          <p:cNvPr id="251" name="pasted-movie.png" descr="pasted-movie.png"/>
          <p:cNvPicPr>
            <a:picLocks noChangeAspect="1"/>
          </p:cNvPicPr>
          <p:nvPr/>
        </p:nvPicPr>
        <p:blipFill>
          <a:blip r:embed="rId4"/>
          <a:stretch>
            <a:fillRect/>
          </a:stretch>
        </p:blipFill>
        <p:spPr>
          <a:xfrm>
            <a:off x="-1029714" y="3620855"/>
            <a:ext cx="1872635" cy="1872635"/>
          </a:xfrm>
          <a:prstGeom prst="rect">
            <a:avLst/>
          </a:prstGeom>
          <a:ln w="3175">
            <a:miter lim="400000"/>
          </a:ln>
        </p:spPr>
      </p:pic>
      <p:sp>
        <p:nvSpPr>
          <p:cNvPr id="248" name="Ο δεύτερος τύπος εκστρατείας ονομάζεται &quot;εκστρατεία βρώμικης πηγής&quot;. Για την εκστρατεία αυτή ο σκοπός είναι να διερευνήσετε μια συγκεκριμένη πηγή ρύπανσης στη γειτονιά σας σε μια καθορισμένη περιοχή και να ερευνήσετε τον αντίκτυπο αυτής της πηγής στην πο"/>
          <p:cNvSpPr/>
          <p:nvPr/>
        </p:nvSpPr>
        <p:spPr>
          <a:xfrm>
            <a:off x="462319" y="1555516"/>
            <a:ext cx="6513330" cy="8097654"/>
          </a:xfrm>
          <a:custGeom>
            <a:avLst/>
            <a:gdLst/>
            <a:ahLst/>
            <a:cxnLst>
              <a:cxn ang="0">
                <a:pos x="wd2" y="hd2"/>
              </a:cxn>
              <a:cxn ang="5400000">
                <a:pos x="wd2" y="hd2"/>
              </a:cxn>
              <a:cxn ang="10800000">
                <a:pos x="wd2" y="hd2"/>
              </a:cxn>
              <a:cxn ang="16200000">
                <a:pos x="wd2" y="hd2"/>
              </a:cxn>
            </a:cxnLst>
            <a:rect l="0" t="0" r="r" b="b"/>
            <a:pathLst>
              <a:path w="21600" h="21600" extrusionOk="0">
                <a:moveTo>
                  <a:pt x="459" y="0"/>
                </a:moveTo>
                <a:lnTo>
                  <a:pt x="0" y="4360"/>
                </a:lnTo>
                <a:lnTo>
                  <a:pt x="2550" y="7932"/>
                </a:lnTo>
                <a:lnTo>
                  <a:pt x="7928" y="7890"/>
                </a:lnTo>
                <a:lnTo>
                  <a:pt x="10639" y="11880"/>
                </a:lnTo>
                <a:lnTo>
                  <a:pt x="8117" y="15372"/>
                </a:lnTo>
                <a:lnTo>
                  <a:pt x="11057" y="19812"/>
                </a:lnTo>
                <a:lnTo>
                  <a:pt x="9612" y="21563"/>
                </a:lnTo>
                <a:lnTo>
                  <a:pt x="21600" y="21600"/>
                </a:lnTo>
                <a:lnTo>
                  <a:pt x="21566" y="35"/>
                </a:lnTo>
                <a:lnTo>
                  <a:pt x="459" y="0"/>
                </a:lnTo>
                <a:close/>
              </a:path>
            </a:pathLst>
          </a:cu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7614" tIns="27614" rIns="27614" bIns="27614"/>
          <a:lstStyle/>
          <a:p>
            <a:pPr algn="l">
              <a:defRPr sz="1600" b="0">
                <a:solidFill>
                  <a:srgbClr val="5E5E5E"/>
                </a:solidFill>
                <a:latin typeface="Roboto"/>
                <a:ea typeface="Roboto"/>
                <a:cs typeface="Roboto"/>
                <a:sym typeface="Roboto"/>
              </a:defRPr>
            </a:pPr>
            <a:r>
              <a:rPr lang="el-GR" dirty="0"/>
              <a:t>Ο δεύτερος τύπος εκστρατείας ονομάζεται «</a:t>
            </a:r>
            <a:r>
              <a:rPr lang="el-GR" u="sng" dirty="0"/>
              <a:t>Εκστρατεία σε Πηγή Μόλυνσης</a:t>
            </a:r>
            <a:r>
              <a:rPr lang="el-GR" dirty="0"/>
              <a:t>». Για την εκστρατεία αυτή, ο σκοπός είναι να </a:t>
            </a:r>
            <a:r>
              <a:rPr lang="el-GR" dirty="0" err="1"/>
              <a:t>διερευνή-σετε</a:t>
            </a:r>
            <a:r>
              <a:rPr lang="el-GR" dirty="0"/>
              <a:t> μια συγκεκριμένη </a:t>
            </a:r>
            <a:r>
              <a:rPr lang="el-GR" u="sng" dirty="0"/>
              <a:t>πηγή ρύπανσης</a:t>
            </a:r>
            <a:r>
              <a:rPr lang="el-GR" dirty="0"/>
              <a:t> στη γειτονιά σας σε μια καθορισμένη περιοχή και να ερευνήσετε τον αντίκτυπο αυτής της πηγής στην ποιότητα του αέρα στην περιοχή της εκστρατείας σας.</a:t>
            </a:r>
          </a:p>
          <a:p>
            <a:pPr algn="l">
              <a:defRPr sz="1600" b="0">
                <a:solidFill>
                  <a:srgbClr val="5E5E5E"/>
                </a:solidFill>
                <a:latin typeface="Roboto"/>
                <a:ea typeface="Roboto"/>
                <a:cs typeface="Roboto"/>
                <a:sym typeface="Roboto"/>
              </a:defRPr>
            </a:pPr>
            <a:endParaRPr lang="el-GR" dirty="0"/>
          </a:p>
          <a:p>
            <a:pPr algn="l">
              <a:defRPr sz="1600" b="0">
                <a:solidFill>
                  <a:srgbClr val="5E5E5E"/>
                </a:solidFill>
                <a:latin typeface="Roboto"/>
                <a:ea typeface="Roboto"/>
                <a:cs typeface="Roboto"/>
                <a:sym typeface="Roboto"/>
              </a:defRPr>
            </a:pPr>
            <a:r>
              <a:rPr lang="el-GR" dirty="0"/>
              <a:t>Οι πηγές ρύπανσης μπορεί να είναι ποικίλης φύσης:</a:t>
            </a:r>
          </a:p>
          <a:p>
            <a:pPr marL="285750" indent="-285750" algn="l">
              <a:buFont typeface="Arial" panose="020B0604020202020204" pitchFamily="34" charset="0"/>
              <a:buChar char="•"/>
              <a:tabLst>
                <a:tab pos="165100" algn="l"/>
              </a:tabLst>
              <a:defRPr sz="1600" b="0">
                <a:solidFill>
                  <a:srgbClr val="5E5E5E"/>
                </a:solidFill>
                <a:latin typeface="Roboto"/>
                <a:ea typeface="Roboto"/>
                <a:cs typeface="Roboto"/>
                <a:sym typeface="Roboto"/>
              </a:defRPr>
            </a:pPr>
            <a:r>
              <a:rPr lang="el-GR" dirty="0"/>
              <a:t>Μία πηγή μπορεί να είναι ένας δρόμος με έντονη κυκλοφορία από </a:t>
            </a:r>
          </a:p>
          <a:p>
            <a:pPr algn="l">
              <a:tabLst>
                <a:tab pos="165100" algn="l"/>
              </a:tabLst>
              <a:defRPr sz="1600" b="0">
                <a:solidFill>
                  <a:srgbClr val="5E5E5E"/>
                </a:solidFill>
                <a:latin typeface="Roboto"/>
                <a:ea typeface="Roboto"/>
                <a:cs typeface="Roboto"/>
                <a:sym typeface="Roboto"/>
              </a:defRPr>
            </a:pPr>
            <a:r>
              <a:rPr lang="el-GR" dirty="0"/>
              <a:t>	τον οποίο διέρχονται οχήματα με κινητήρες εσωτερικής καύσης, οι 	   εξατμίσεις των οποίων ρυπαίνουν τον αέρα.</a:t>
            </a:r>
          </a:p>
          <a:p>
            <a:pPr marL="793750" indent="-285750" algn="l">
              <a:buFont typeface="Arial" panose="020B0604020202020204" pitchFamily="34" charset="0"/>
              <a:buChar char="•"/>
              <a:tabLst>
                <a:tab pos="465138" algn="l"/>
              </a:tabLst>
              <a:defRPr sz="1600" b="0">
                <a:solidFill>
                  <a:srgbClr val="5E5E5E"/>
                </a:solidFill>
                <a:latin typeface="Roboto"/>
                <a:ea typeface="Roboto"/>
                <a:cs typeface="Roboto"/>
                <a:sym typeface="Roboto"/>
              </a:defRPr>
            </a:pPr>
            <a:r>
              <a:rPr lang="el-GR" dirty="0"/>
              <a:t>Μία πηγή μπορεί να είναι ένα σημείο έντονης </a:t>
            </a:r>
            <a:r>
              <a:rPr lang="el-GR" dirty="0" err="1"/>
              <a:t>κυκλοφορια</a:t>
            </a:r>
            <a:r>
              <a:rPr lang="el-GR" dirty="0"/>
              <a:t>-</a:t>
            </a:r>
          </a:p>
          <a:p>
            <a:pPr marL="508000" algn="l">
              <a:tabLst>
                <a:tab pos="465138" algn="l"/>
              </a:tabLst>
              <a:defRPr sz="1600" b="0">
                <a:solidFill>
                  <a:srgbClr val="5E5E5E"/>
                </a:solidFill>
                <a:latin typeface="Roboto"/>
                <a:ea typeface="Roboto"/>
                <a:cs typeface="Roboto"/>
                <a:sym typeface="Roboto"/>
              </a:defRPr>
            </a:pPr>
            <a:r>
              <a:rPr lang="el-GR" dirty="0"/>
              <a:t>   </a:t>
            </a:r>
            <a:r>
              <a:rPr lang="el-GR" dirty="0" err="1"/>
              <a:t>κής</a:t>
            </a:r>
            <a:r>
              <a:rPr lang="el-GR" dirty="0"/>
              <a:t> συμφόρησης με πολλά οχήματα να βρίσκονται συχνά και-    	</a:t>
            </a:r>
            <a:r>
              <a:rPr lang="el-GR" dirty="0" err="1"/>
              <a:t>νητοποιημένα</a:t>
            </a:r>
            <a:r>
              <a:rPr lang="el-GR" dirty="0"/>
              <a:t>, όπως μια διασταύρωση με φανάρια. </a:t>
            </a:r>
          </a:p>
          <a:p>
            <a:pPr marL="2863850" indent="-285750" algn="l">
              <a:buFont typeface="Arial" panose="020B0604020202020204" pitchFamily="34" charset="0"/>
              <a:buChar char="•"/>
              <a:defRPr sz="1600" b="0">
                <a:solidFill>
                  <a:srgbClr val="5E5E5E"/>
                </a:solidFill>
                <a:latin typeface="Roboto"/>
                <a:ea typeface="Roboto"/>
                <a:cs typeface="Roboto"/>
                <a:sym typeface="Roboto"/>
              </a:defRPr>
            </a:pPr>
            <a:r>
              <a:rPr lang="el-GR" dirty="0"/>
              <a:t>Μία πηγή μπορεί να είναι μια </a:t>
            </a:r>
            <a:r>
              <a:rPr lang="el-GR" u="sng" dirty="0" err="1"/>
              <a:t>προσω</a:t>
            </a:r>
            <a:r>
              <a:rPr lang="el-GR" u="sng" dirty="0"/>
              <a:t>-</a:t>
            </a:r>
          </a:p>
          <a:p>
            <a:pPr marL="2578100" algn="l">
              <a:tabLst>
                <a:tab pos="2743200" algn="l"/>
              </a:tabLst>
              <a:defRPr sz="1600" b="0">
                <a:solidFill>
                  <a:srgbClr val="5E5E5E"/>
                </a:solidFill>
                <a:latin typeface="Roboto"/>
                <a:ea typeface="Roboto"/>
                <a:cs typeface="Roboto"/>
                <a:sym typeface="Roboto"/>
              </a:defRPr>
            </a:pPr>
            <a:r>
              <a:rPr lang="el-GR" u="sng" dirty="0" err="1"/>
              <a:t>ρινή</a:t>
            </a:r>
            <a:r>
              <a:rPr lang="el-GR" dirty="0"/>
              <a:t> πηγή ρύπανσης όπως ένα εργοτάξιο,  	ένα φεστιβάλ, ένας ποδοσφαιρικός α-	  	   </a:t>
            </a:r>
            <a:r>
              <a:rPr lang="el-GR" dirty="0" err="1"/>
              <a:t>γώνας</a:t>
            </a:r>
            <a:r>
              <a:rPr lang="el-GR" dirty="0"/>
              <a:t> στο τοπικό στάδιο ή άλλα </a:t>
            </a:r>
            <a:r>
              <a:rPr lang="el-GR" dirty="0" err="1"/>
              <a:t>πα</a:t>
            </a:r>
            <a:r>
              <a:rPr lang="el-GR" dirty="0"/>
              <a:t>-	    	     </a:t>
            </a:r>
            <a:r>
              <a:rPr lang="el-GR" dirty="0" err="1"/>
              <a:t>ρόμοια</a:t>
            </a:r>
            <a:r>
              <a:rPr lang="el-GR" dirty="0"/>
              <a:t> γεγονότα.</a:t>
            </a:r>
          </a:p>
          <a:p>
            <a:pPr marL="3432175" indent="-285750" algn="l">
              <a:buFont typeface="Arial" panose="020B0604020202020204" pitchFamily="34" charset="0"/>
              <a:buChar char="•"/>
              <a:defRPr sz="1600" b="0">
                <a:solidFill>
                  <a:srgbClr val="5E5E5E"/>
                </a:solidFill>
                <a:latin typeface="Roboto"/>
                <a:ea typeface="Roboto"/>
                <a:cs typeface="Roboto"/>
                <a:sym typeface="Roboto"/>
              </a:defRPr>
            </a:pPr>
            <a:r>
              <a:rPr lang="en-US" dirty="0"/>
              <a:t>M</a:t>
            </a:r>
            <a:r>
              <a:rPr lang="el-GR" dirty="0"/>
              <a:t>ία πηγή μπορεί να είναι μια </a:t>
            </a:r>
          </a:p>
          <a:p>
            <a:pPr marL="3027363" algn="l">
              <a:defRPr sz="1600" b="0">
                <a:solidFill>
                  <a:srgbClr val="5E5E5E"/>
                </a:solidFill>
                <a:latin typeface="Roboto"/>
                <a:ea typeface="Roboto"/>
                <a:cs typeface="Roboto"/>
                <a:sym typeface="Roboto"/>
              </a:defRPr>
            </a:pPr>
            <a:r>
              <a:rPr lang="el-GR" u="sng" dirty="0"/>
              <a:t>συνεχής</a:t>
            </a:r>
            <a:r>
              <a:rPr lang="el-GR" dirty="0"/>
              <a:t> πηγή εκπομπής ρύπων</a:t>
            </a:r>
          </a:p>
          <a:p>
            <a:pPr marL="2863850" algn="l">
              <a:defRPr sz="1600" b="0">
                <a:solidFill>
                  <a:srgbClr val="5E5E5E"/>
                </a:solidFill>
                <a:latin typeface="Roboto"/>
                <a:ea typeface="Roboto"/>
                <a:cs typeface="Roboto"/>
                <a:sym typeface="Roboto"/>
              </a:defRPr>
            </a:pPr>
            <a:r>
              <a:rPr lang="el-GR" dirty="0"/>
              <a:t>όπως ένα εργοστάσιο ή μια μονάδα </a:t>
            </a:r>
          </a:p>
          <a:p>
            <a:pPr marL="2682875" algn="l">
              <a:defRPr sz="1600" b="0">
                <a:solidFill>
                  <a:srgbClr val="5E5E5E"/>
                </a:solidFill>
                <a:latin typeface="Roboto"/>
                <a:ea typeface="Roboto"/>
                <a:cs typeface="Roboto"/>
                <a:sym typeface="Roboto"/>
              </a:defRPr>
            </a:pPr>
            <a:r>
              <a:rPr lang="el-GR" dirty="0"/>
              <a:t>παραγωγής.</a:t>
            </a:r>
          </a:p>
          <a:p>
            <a:pPr marL="2803525" lvl="4" indent="-285750" algn="l">
              <a:buFont typeface="Arial" panose="020B0604020202020204" pitchFamily="34" charset="0"/>
              <a:buChar char="•"/>
              <a:defRPr sz="1600" b="0">
                <a:solidFill>
                  <a:srgbClr val="5E5E5E"/>
                </a:solidFill>
                <a:latin typeface="Roboto"/>
                <a:ea typeface="Roboto"/>
                <a:cs typeface="Roboto"/>
                <a:sym typeface="Roboto"/>
              </a:defRPr>
            </a:pPr>
            <a:r>
              <a:rPr lang="el-GR" dirty="0"/>
              <a:t>Μια πηγή μπορεί να είναι οικιακής </a:t>
            </a:r>
          </a:p>
          <a:p>
            <a:pPr marL="2398713" lvl="4" indent="0" algn="l">
              <a:defRPr sz="1600" b="0">
                <a:solidFill>
                  <a:srgbClr val="5E5E5E"/>
                </a:solidFill>
                <a:latin typeface="Roboto"/>
                <a:ea typeface="Roboto"/>
                <a:cs typeface="Roboto"/>
                <a:sym typeface="Roboto"/>
              </a:defRPr>
            </a:pPr>
            <a:r>
              <a:rPr lang="el-GR" dirty="0"/>
              <a:t>προέλευσης (σπίτια με καμινάδα) που  παράγουν αέριους ρύπους από τζάκια/ξύλα, πετρέλαιο, βενζίνη ή άνθρακα.</a:t>
            </a:r>
          </a:p>
          <a:p>
            <a:pPr algn="l">
              <a:defRPr sz="1600" b="0">
                <a:solidFill>
                  <a:srgbClr val="5E5E5E"/>
                </a:solidFill>
                <a:latin typeface="Roboto"/>
                <a:ea typeface="Roboto"/>
                <a:cs typeface="Roboto"/>
                <a:sym typeface="Roboto"/>
              </a:defRPr>
            </a:pPr>
            <a:endParaRPr lang="el-GR" dirty="0"/>
          </a:p>
          <a:p>
            <a:pPr algn="l">
              <a:defRPr sz="1600" b="0">
                <a:solidFill>
                  <a:srgbClr val="5E5E5E"/>
                </a:solidFill>
                <a:latin typeface="Roboto"/>
                <a:ea typeface="Roboto"/>
                <a:cs typeface="Roboto"/>
                <a:sym typeface="Roboto"/>
              </a:defRPr>
            </a:pPr>
            <a:r>
              <a:rPr lang="el-GR" dirty="0"/>
              <a:t>				</a:t>
            </a:r>
            <a:endParaRPr dirty="0"/>
          </a:p>
        </p:txBody>
      </p:sp>
      <p:sp>
        <p:nvSpPr>
          <p:cNvPr id="249" name="ΤΎΠΟΙ ΕΚΣΤΡΑΤΕΊΑΣ:…"/>
          <p:cNvSpPr txBox="1"/>
          <p:nvPr/>
        </p:nvSpPr>
        <p:spPr>
          <a:xfrm>
            <a:off x="857910" y="716314"/>
            <a:ext cx="6122498" cy="861063"/>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7614" tIns="27614" rIns="27614" bIns="27614">
            <a:normAutofit/>
          </a:bodyPr>
          <a:lstStyle/>
          <a:p>
            <a:pPr algn="r" defTabSz="563631">
              <a:defRPr sz="2640">
                <a:solidFill>
                  <a:srgbClr val="5E5E5E"/>
                </a:solidFill>
                <a:latin typeface="Roboto"/>
                <a:ea typeface="Roboto"/>
                <a:cs typeface="Roboto"/>
                <a:sym typeface="Roboto"/>
              </a:defRPr>
            </a:pPr>
            <a:r>
              <a:rPr dirty="0"/>
              <a:t>Τ</a:t>
            </a:r>
            <a:r>
              <a:rPr lang="el-GR" dirty="0"/>
              <a:t>Υ</a:t>
            </a:r>
            <a:r>
              <a:rPr dirty="0"/>
              <a:t>ΠΟΙ ΕΚΣΤΡΑΤΕ</a:t>
            </a:r>
            <a:r>
              <a:rPr lang="el-GR" dirty="0"/>
              <a:t>Ι</a:t>
            </a:r>
            <a:r>
              <a:rPr dirty="0"/>
              <a:t>ΑΣ:</a:t>
            </a:r>
          </a:p>
          <a:p>
            <a:pPr algn="r" defTabSz="563631">
              <a:defRPr sz="2640">
                <a:solidFill>
                  <a:srgbClr val="5E5E5E"/>
                </a:solidFill>
                <a:latin typeface="Roboto"/>
                <a:ea typeface="Roboto"/>
                <a:cs typeface="Roboto"/>
                <a:sym typeface="Roboto"/>
              </a:defRPr>
            </a:pPr>
            <a:r>
              <a:rPr lang="el-GR" dirty="0"/>
              <a:t>ΕΚΣΤΡΑΤΕΙΑ ΣΕ </a:t>
            </a:r>
            <a:r>
              <a:rPr dirty="0"/>
              <a:t>ΠΗΓ</a:t>
            </a:r>
            <a:r>
              <a:rPr lang="el-GR" dirty="0"/>
              <a:t>Η ΜΟΛΥΝΣΗ</a:t>
            </a:r>
            <a:r>
              <a:rPr dirty="0"/>
              <a:t>Σ</a:t>
            </a:r>
          </a:p>
        </p:txBody>
      </p:sp>
      <p:pic>
        <p:nvPicPr>
          <p:cNvPr id="253" name="pasted-movie.png" descr="pasted-movie.png"/>
          <p:cNvPicPr>
            <a:picLocks noChangeAspect="1"/>
          </p:cNvPicPr>
          <p:nvPr/>
        </p:nvPicPr>
        <p:blipFill>
          <a:blip r:embed="rId5"/>
          <a:srcRect r="74932"/>
          <a:stretch>
            <a:fillRect/>
          </a:stretch>
        </p:blipFill>
        <p:spPr>
          <a:xfrm>
            <a:off x="502912" y="189192"/>
            <a:ext cx="990089" cy="673101"/>
          </a:xfrm>
          <a:prstGeom prst="rect">
            <a:avLst/>
          </a:prstGeom>
          <a:ln w="3175">
            <a:miter lim="400000"/>
          </a:ln>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7" name="pasted-movie.png" descr="pasted-movie.png"/>
          <p:cNvPicPr>
            <a:picLocks noChangeAspect="1"/>
          </p:cNvPicPr>
          <p:nvPr/>
        </p:nvPicPr>
        <p:blipFill>
          <a:blip r:embed="rId2"/>
          <a:stretch>
            <a:fillRect/>
          </a:stretch>
        </p:blipFill>
        <p:spPr>
          <a:xfrm>
            <a:off x="3669884" y="4968423"/>
            <a:ext cx="1872635" cy="1872635"/>
          </a:xfrm>
          <a:prstGeom prst="rect">
            <a:avLst/>
          </a:prstGeom>
          <a:ln w="3175">
            <a:miter lim="400000"/>
          </a:ln>
        </p:spPr>
      </p:pic>
      <p:pic>
        <p:nvPicPr>
          <p:cNvPr id="259" name="pasted-movie.png" descr="pasted-movie.png"/>
          <p:cNvPicPr>
            <a:picLocks noChangeAspect="1"/>
          </p:cNvPicPr>
          <p:nvPr/>
        </p:nvPicPr>
        <p:blipFill>
          <a:blip r:embed="rId3"/>
          <a:stretch>
            <a:fillRect/>
          </a:stretch>
        </p:blipFill>
        <p:spPr>
          <a:xfrm>
            <a:off x="3669883" y="7811398"/>
            <a:ext cx="2224298" cy="2224298"/>
          </a:xfrm>
          <a:prstGeom prst="rect">
            <a:avLst/>
          </a:prstGeom>
          <a:ln w="3175">
            <a:miter lim="400000"/>
          </a:ln>
        </p:spPr>
      </p:pic>
      <p:sp>
        <p:nvSpPr>
          <p:cNvPr id="255" name="Ο τρίτος τύπος εκστρατείας ονομάζεται &quot;εκστρατεία καθαρής πηγής&quot;. Για την εκστρατεία αυτή ο σκοπός είναι να διερευνήσετε μια συγκεκριμένη &quot;καθαρή&quot; πηγή στη γειτονιά σας σε μια καθορισμένη περιοχή και να ερευνήσετε τον αντίκτυπο της ρύπανσης στην ποιότητα"/>
          <p:cNvSpPr/>
          <p:nvPr/>
        </p:nvSpPr>
        <p:spPr>
          <a:xfrm>
            <a:off x="435352" y="1600486"/>
            <a:ext cx="6425136" cy="8703805"/>
          </a:xfrm>
          <a:custGeom>
            <a:avLst/>
            <a:gdLst/>
            <a:ahLst/>
            <a:cxnLst>
              <a:cxn ang="0">
                <a:pos x="wd2" y="hd2"/>
              </a:cxn>
              <a:cxn ang="5400000">
                <a:pos x="wd2" y="hd2"/>
              </a:cxn>
              <a:cxn ang="10800000">
                <a:pos x="wd2" y="hd2"/>
              </a:cxn>
              <a:cxn ang="16200000">
                <a:pos x="wd2" y="hd2"/>
              </a:cxn>
            </a:cxnLst>
            <a:rect l="0" t="0" r="r" b="b"/>
            <a:pathLst>
              <a:path w="21600" h="21600" extrusionOk="0">
                <a:moveTo>
                  <a:pt x="203" y="0"/>
                </a:moveTo>
                <a:lnTo>
                  <a:pt x="0" y="21600"/>
                </a:lnTo>
                <a:lnTo>
                  <a:pt x="10841" y="21525"/>
                </a:lnTo>
                <a:lnTo>
                  <a:pt x="8209" y="17900"/>
                </a:lnTo>
                <a:lnTo>
                  <a:pt x="11483" y="14386"/>
                </a:lnTo>
                <a:lnTo>
                  <a:pt x="8719" y="10535"/>
                </a:lnTo>
                <a:lnTo>
                  <a:pt x="11444" y="7036"/>
                </a:lnTo>
                <a:lnTo>
                  <a:pt x="16450" y="6928"/>
                </a:lnTo>
                <a:lnTo>
                  <a:pt x="19341" y="3446"/>
                </a:lnTo>
                <a:lnTo>
                  <a:pt x="21502" y="3415"/>
                </a:lnTo>
                <a:lnTo>
                  <a:pt x="21600" y="32"/>
                </a:lnTo>
                <a:lnTo>
                  <a:pt x="203" y="0"/>
                </a:lnTo>
                <a:close/>
              </a:path>
            </a:pathLst>
          </a:cu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7614" tIns="27614" rIns="27614" bIns="27614"/>
          <a:lstStyle/>
          <a:p>
            <a:pPr algn="l">
              <a:defRPr sz="1800" b="0">
                <a:solidFill>
                  <a:srgbClr val="5E5E5E"/>
                </a:solidFill>
                <a:latin typeface="Roboto"/>
                <a:ea typeface="Roboto"/>
                <a:cs typeface="Roboto"/>
                <a:sym typeface="Roboto"/>
              </a:defRPr>
            </a:pPr>
            <a:r>
              <a:rPr lang="el-GR" dirty="0"/>
              <a:t>Ο τρίτος τύπος εκστρατείας ονομάζεται «</a:t>
            </a:r>
            <a:r>
              <a:rPr lang="el-GR" u="sng" dirty="0"/>
              <a:t>Εκστρατεία σε Πηγή Οξυγόνου</a:t>
            </a:r>
            <a:r>
              <a:rPr lang="el-GR" dirty="0"/>
              <a:t>». Για την εκστρατεία αυτή ο σκοπός είναι να διερευνήσετε μια συγκεκριμένη πηγή «καθαρού αέρα» στη γειτονιά σας σε μια καθορισμένη περιοχή και να ερευνήσετε τον αντίκτυπο της ρύπανσης στην ποιότητα του αέρα στην πηγή αυτή, στην περιοχή της εκστρατείας σας.</a:t>
            </a:r>
          </a:p>
          <a:p>
            <a:pPr algn="l">
              <a:defRPr sz="1800" b="0">
                <a:solidFill>
                  <a:srgbClr val="5E5E5E"/>
                </a:solidFill>
                <a:latin typeface="Roboto"/>
                <a:ea typeface="Roboto"/>
                <a:cs typeface="Roboto"/>
                <a:sym typeface="Roboto"/>
              </a:defRPr>
            </a:pPr>
            <a:endParaRPr lang="el-GR" dirty="0"/>
          </a:p>
          <a:p>
            <a:pPr algn="l">
              <a:defRPr sz="1800" b="0">
                <a:solidFill>
                  <a:srgbClr val="5E5E5E"/>
                </a:solidFill>
                <a:latin typeface="Roboto"/>
                <a:ea typeface="Roboto"/>
                <a:cs typeface="Roboto"/>
                <a:sym typeface="Roboto"/>
              </a:defRPr>
            </a:pPr>
            <a:r>
              <a:rPr lang="el-GR" dirty="0"/>
              <a:t>Μια πηγή οξυγόνου μπορεί να είναι ένα πάρκο μικρό</a:t>
            </a:r>
          </a:p>
          <a:p>
            <a:pPr algn="l">
              <a:defRPr sz="1800" b="0">
                <a:solidFill>
                  <a:srgbClr val="5E5E5E"/>
                </a:solidFill>
                <a:latin typeface="Roboto"/>
                <a:ea typeface="Roboto"/>
                <a:cs typeface="Roboto"/>
                <a:sym typeface="Roboto"/>
              </a:defRPr>
            </a:pPr>
            <a:r>
              <a:rPr lang="el-GR" dirty="0"/>
              <a:t>ή μεγάλο. Μπορεί να είναι ένα κοντινό δάσος, ένα </a:t>
            </a:r>
          </a:p>
          <a:p>
            <a:pPr algn="l">
              <a:defRPr sz="1800" b="0">
                <a:solidFill>
                  <a:srgbClr val="5E5E5E"/>
                </a:solidFill>
                <a:latin typeface="Roboto"/>
                <a:ea typeface="Roboto"/>
                <a:cs typeface="Roboto"/>
                <a:sym typeface="Roboto"/>
              </a:defRPr>
            </a:pPr>
            <a:r>
              <a:rPr lang="el-GR" dirty="0"/>
              <a:t>λιβάδι ή μια παιδική χαρά. </a:t>
            </a:r>
          </a:p>
          <a:p>
            <a:pPr algn="l">
              <a:defRPr sz="1800" b="0">
                <a:solidFill>
                  <a:srgbClr val="5E5E5E"/>
                </a:solidFill>
                <a:latin typeface="Roboto"/>
                <a:ea typeface="Roboto"/>
                <a:cs typeface="Roboto"/>
                <a:sym typeface="Roboto"/>
              </a:defRPr>
            </a:pPr>
            <a:endParaRPr lang="el-GR" dirty="0"/>
          </a:p>
          <a:p>
            <a:pPr algn="l">
              <a:defRPr sz="1800" b="0">
                <a:solidFill>
                  <a:srgbClr val="5E5E5E"/>
                </a:solidFill>
                <a:latin typeface="Roboto"/>
                <a:ea typeface="Roboto"/>
                <a:cs typeface="Roboto"/>
                <a:sym typeface="Roboto"/>
              </a:defRPr>
            </a:pPr>
            <a:r>
              <a:rPr lang="el-GR" dirty="0"/>
              <a:t>Ο σκοπός μιας τέτοιας </a:t>
            </a:r>
            <a:r>
              <a:rPr lang="el-GR" dirty="0" err="1"/>
              <a:t>εκστρα</a:t>
            </a:r>
            <a:r>
              <a:rPr lang="el-GR" dirty="0"/>
              <a:t>-</a:t>
            </a:r>
          </a:p>
          <a:p>
            <a:pPr algn="l">
              <a:defRPr sz="1800" b="0">
                <a:solidFill>
                  <a:srgbClr val="5E5E5E"/>
                </a:solidFill>
                <a:latin typeface="Roboto"/>
                <a:ea typeface="Roboto"/>
                <a:cs typeface="Roboto"/>
                <a:sym typeface="Roboto"/>
              </a:defRPr>
            </a:pPr>
            <a:r>
              <a:rPr lang="el-GR" dirty="0" err="1"/>
              <a:t>τείας</a:t>
            </a:r>
            <a:r>
              <a:rPr lang="el-GR" dirty="0"/>
              <a:t> μπορεί να είναι η </a:t>
            </a:r>
            <a:r>
              <a:rPr lang="el-GR" dirty="0" err="1"/>
              <a:t>διερεύ</a:t>
            </a:r>
            <a:r>
              <a:rPr lang="el-GR" dirty="0"/>
              <a:t>-</a:t>
            </a:r>
          </a:p>
          <a:p>
            <a:pPr algn="l">
              <a:defRPr sz="1800" b="0">
                <a:solidFill>
                  <a:srgbClr val="5E5E5E"/>
                </a:solidFill>
                <a:latin typeface="Roboto"/>
                <a:ea typeface="Roboto"/>
                <a:cs typeface="Roboto"/>
                <a:sym typeface="Roboto"/>
              </a:defRPr>
            </a:pPr>
            <a:r>
              <a:rPr lang="el-GR" dirty="0" err="1"/>
              <a:t>νηση</a:t>
            </a:r>
            <a:r>
              <a:rPr lang="el-GR" dirty="0"/>
              <a:t> του τρόπου με τον οποί-</a:t>
            </a:r>
          </a:p>
          <a:p>
            <a:pPr algn="l">
              <a:defRPr sz="1800" b="0">
                <a:solidFill>
                  <a:srgbClr val="5E5E5E"/>
                </a:solidFill>
                <a:latin typeface="Roboto"/>
                <a:ea typeface="Roboto"/>
                <a:cs typeface="Roboto"/>
                <a:sym typeface="Roboto"/>
              </a:defRPr>
            </a:pPr>
            <a:r>
              <a:rPr lang="el-GR" dirty="0"/>
              <a:t>ο επηρεάζεται η ποιότητα </a:t>
            </a:r>
          </a:p>
          <a:p>
            <a:pPr algn="l">
              <a:defRPr sz="1800" b="0">
                <a:solidFill>
                  <a:srgbClr val="5E5E5E"/>
                </a:solidFill>
                <a:latin typeface="Roboto"/>
                <a:ea typeface="Roboto"/>
                <a:cs typeface="Roboto"/>
                <a:sym typeface="Roboto"/>
              </a:defRPr>
            </a:pPr>
            <a:r>
              <a:rPr lang="el-GR" dirty="0"/>
              <a:t>του αέρα σε αυτά τα </a:t>
            </a:r>
            <a:r>
              <a:rPr lang="el-GR" dirty="0" err="1"/>
              <a:t>ση</a:t>
            </a:r>
            <a:r>
              <a:rPr lang="el-GR" dirty="0"/>
              <a:t>-</a:t>
            </a:r>
          </a:p>
          <a:p>
            <a:pPr algn="l">
              <a:defRPr sz="1800" b="0">
                <a:solidFill>
                  <a:srgbClr val="5E5E5E"/>
                </a:solidFill>
                <a:latin typeface="Roboto"/>
                <a:ea typeface="Roboto"/>
                <a:cs typeface="Roboto"/>
                <a:sym typeface="Roboto"/>
              </a:defRPr>
            </a:pPr>
            <a:r>
              <a:rPr lang="el-GR" dirty="0" err="1"/>
              <a:t>μεία</a:t>
            </a:r>
            <a:r>
              <a:rPr lang="el-GR" dirty="0"/>
              <a:t> από τις κοντινές ε-</a:t>
            </a:r>
          </a:p>
          <a:p>
            <a:pPr algn="l">
              <a:defRPr sz="1800" b="0">
                <a:solidFill>
                  <a:srgbClr val="5E5E5E"/>
                </a:solidFill>
                <a:latin typeface="Roboto"/>
                <a:ea typeface="Roboto"/>
                <a:cs typeface="Roboto"/>
                <a:sym typeface="Roboto"/>
              </a:defRPr>
            </a:pPr>
            <a:r>
              <a:rPr lang="el-GR" dirty="0" err="1"/>
              <a:t>πιρροές</a:t>
            </a:r>
            <a:r>
              <a:rPr lang="el-GR" dirty="0"/>
              <a:t> όσον αφορά τη </a:t>
            </a:r>
            <a:r>
              <a:rPr lang="el-GR" dirty="0" err="1"/>
              <a:t>ρύ</a:t>
            </a:r>
            <a:r>
              <a:rPr lang="el-GR" dirty="0"/>
              <a:t>-</a:t>
            </a:r>
          </a:p>
          <a:p>
            <a:pPr algn="l">
              <a:defRPr sz="1800" b="0">
                <a:solidFill>
                  <a:srgbClr val="5E5E5E"/>
                </a:solidFill>
                <a:latin typeface="Roboto"/>
                <a:ea typeface="Roboto"/>
                <a:cs typeface="Roboto"/>
                <a:sym typeface="Roboto"/>
              </a:defRPr>
            </a:pPr>
            <a:r>
              <a:rPr lang="el-GR" dirty="0" err="1"/>
              <a:t>πανση</a:t>
            </a:r>
            <a:r>
              <a:rPr lang="el-GR" dirty="0"/>
              <a:t>.</a:t>
            </a:r>
          </a:p>
          <a:p>
            <a:pPr algn="l">
              <a:defRPr sz="1800" b="0">
                <a:solidFill>
                  <a:srgbClr val="5E5E5E"/>
                </a:solidFill>
                <a:latin typeface="Roboto"/>
                <a:ea typeface="Roboto"/>
                <a:cs typeface="Roboto"/>
                <a:sym typeface="Roboto"/>
              </a:defRPr>
            </a:pPr>
            <a:endParaRPr lang="el-GR" dirty="0"/>
          </a:p>
        </p:txBody>
      </p:sp>
      <p:sp>
        <p:nvSpPr>
          <p:cNvPr id="256" name="ΤΎΠΟΙ ΕΚΣΤΡΑΤΕΊΑΣ:…"/>
          <p:cNvSpPr txBox="1"/>
          <p:nvPr/>
        </p:nvSpPr>
        <p:spPr>
          <a:xfrm>
            <a:off x="998531" y="709444"/>
            <a:ext cx="6122498" cy="861063"/>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7614" tIns="27614" rIns="27614" bIns="27614">
            <a:normAutofit/>
          </a:bodyPr>
          <a:lstStyle/>
          <a:p>
            <a:pPr algn="r" defTabSz="563631">
              <a:defRPr sz="2640">
                <a:solidFill>
                  <a:srgbClr val="5E5E5E"/>
                </a:solidFill>
                <a:latin typeface="Roboto"/>
                <a:ea typeface="Roboto"/>
                <a:cs typeface="Roboto"/>
                <a:sym typeface="Roboto"/>
              </a:defRPr>
            </a:pPr>
            <a:r>
              <a:rPr dirty="0"/>
              <a:t>Τ</a:t>
            </a:r>
            <a:r>
              <a:rPr lang="el-GR" dirty="0"/>
              <a:t>Υ</a:t>
            </a:r>
            <a:r>
              <a:rPr dirty="0"/>
              <a:t>ΠΟΙ ΕΚΣΤΡΑΤ</a:t>
            </a:r>
            <a:r>
              <a:rPr lang="el-GR" dirty="0"/>
              <a:t>ΕΙ</a:t>
            </a:r>
            <a:r>
              <a:rPr dirty="0"/>
              <a:t>ΑΣ:</a:t>
            </a:r>
          </a:p>
          <a:p>
            <a:pPr algn="r" defTabSz="563631">
              <a:defRPr sz="2640">
                <a:solidFill>
                  <a:srgbClr val="5E5E5E"/>
                </a:solidFill>
                <a:latin typeface="Roboto"/>
                <a:ea typeface="Roboto"/>
                <a:cs typeface="Roboto"/>
                <a:sym typeface="Roboto"/>
              </a:defRPr>
            </a:pPr>
            <a:r>
              <a:rPr lang="el-GR" dirty="0"/>
              <a:t>ΕΚΣΤΡΑΤΕΙΑ ΣΕ Π</a:t>
            </a:r>
            <a:r>
              <a:rPr dirty="0"/>
              <a:t>ΗΓ</a:t>
            </a:r>
            <a:r>
              <a:rPr lang="el-GR" dirty="0"/>
              <a:t>Η ΟΞΥΓΟΝΟΥ</a:t>
            </a:r>
            <a:endParaRPr dirty="0"/>
          </a:p>
        </p:txBody>
      </p:sp>
      <p:pic>
        <p:nvPicPr>
          <p:cNvPr id="258" name="pasted-movie.png" descr="pasted-movie.png"/>
          <p:cNvPicPr>
            <a:picLocks noChangeAspect="1"/>
          </p:cNvPicPr>
          <p:nvPr/>
        </p:nvPicPr>
        <p:blipFill>
          <a:blip r:embed="rId4"/>
          <a:stretch>
            <a:fillRect/>
          </a:stretch>
        </p:blipFill>
        <p:spPr>
          <a:xfrm>
            <a:off x="6169263" y="3728065"/>
            <a:ext cx="1872635" cy="1872635"/>
          </a:xfrm>
          <a:prstGeom prst="rect">
            <a:avLst/>
          </a:prstGeom>
          <a:ln w="3175">
            <a:miter lim="400000"/>
          </a:ln>
        </p:spPr>
      </p:pic>
      <p:pic>
        <p:nvPicPr>
          <p:cNvPr id="260" name="pasted-movie.png" descr="pasted-movie.png"/>
          <p:cNvPicPr>
            <a:picLocks noChangeAspect="1"/>
          </p:cNvPicPr>
          <p:nvPr/>
        </p:nvPicPr>
        <p:blipFill>
          <a:blip r:embed="rId5"/>
          <a:srcRect r="74932"/>
          <a:stretch>
            <a:fillRect/>
          </a:stretch>
        </p:blipFill>
        <p:spPr>
          <a:xfrm>
            <a:off x="502912" y="189192"/>
            <a:ext cx="990089" cy="673101"/>
          </a:xfrm>
          <a:prstGeom prst="rect">
            <a:avLst/>
          </a:prstGeom>
          <a:ln w="3175">
            <a:miter lim="400000"/>
          </a:ln>
        </p:spPr>
      </p:pic>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4" name="pasted-movie.png" descr="pasted-movie.png"/>
          <p:cNvPicPr>
            <a:picLocks noChangeAspect="1"/>
          </p:cNvPicPr>
          <p:nvPr/>
        </p:nvPicPr>
        <p:blipFill>
          <a:blip r:embed="rId2"/>
          <a:stretch>
            <a:fillRect/>
          </a:stretch>
        </p:blipFill>
        <p:spPr>
          <a:xfrm>
            <a:off x="842920" y="5015402"/>
            <a:ext cx="1872635" cy="1872634"/>
          </a:xfrm>
          <a:prstGeom prst="rect">
            <a:avLst/>
          </a:prstGeom>
          <a:ln w="3175">
            <a:miter lim="400000"/>
          </a:ln>
        </p:spPr>
      </p:pic>
      <p:pic>
        <p:nvPicPr>
          <p:cNvPr id="265" name="pasted-movie.png" descr="pasted-movie.png"/>
          <p:cNvPicPr>
            <a:picLocks noChangeAspect="1"/>
          </p:cNvPicPr>
          <p:nvPr/>
        </p:nvPicPr>
        <p:blipFill>
          <a:blip r:embed="rId3"/>
          <a:stretch>
            <a:fillRect/>
          </a:stretch>
        </p:blipFill>
        <p:spPr>
          <a:xfrm>
            <a:off x="-1291784" y="3704403"/>
            <a:ext cx="1872635" cy="1872635"/>
          </a:xfrm>
          <a:prstGeom prst="rect">
            <a:avLst/>
          </a:prstGeom>
          <a:ln w="3175">
            <a:miter lim="400000"/>
          </a:ln>
        </p:spPr>
      </p:pic>
      <p:sp>
        <p:nvSpPr>
          <p:cNvPr id="262" name="Ο τέταρτος τύπος καμπάνιας ονομάζεται &quot;καμπάνια φραγμού&quot;. Για την εκστρατεία αυτή ο σκοπός είναι να διερευνηθεί η επίδραση των -συχνά πράσινων- φραγμών στην εξάπλωση της ατμοσφαιρικής ρύπανσης από άλλες περιοχές.…"/>
          <p:cNvSpPr/>
          <p:nvPr/>
        </p:nvSpPr>
        <p:spPr>
          <a:xfrm>
            <a:off x="462319" y="1602866"/>
            <a:ext cx="6513330" cy="8097654"/>
          </a:xfrm>
          <a:custGeom>
            <a:avLst/>
            <a:gdLst/>
            <a:ahLst/>
            <a:cxnLst>
              <a:cxn ang="0">
                <a:pos x="wd2" y="hd2"/>
              </a:cxn>
              <a:cxn ang="5400000">
                <a:pos x="wd2" y="hd2"/>
              </a:cxn>
              <a:cxn ang="10800000">
                <a:pos x="wd2" y="hd2"/>
              </a:cxn>
              <a:cxn ang="16200000">
                <a:pos x="wd2" y="hd2"/>
              </a:cxn>
            </a:cxnLst>
            <a:rect l="0" t="0" r="r" b="b"/>
            <a:pathLst>
              <a:path w="21600" h="21600" extrusionOk="0">
                <a:moveTo>
                  <a:pt x="459" y="0"/>
                </a:moveTo>
                <a:lnTo>
                  <a:pt x="0" y="4360"/>
                </a:lnTo>
                <a:lnTo>
                  <a:pt x="2550" y="7932"/>
                </a:lnTo>
                <a:lnTo>
                  <a:pt x="7928" y="7890"/>
                </a:lnTo>
                <a:lnTo>
                  <a:pt x="10639" y="11880"/>
                </a:lnTo>
                <a:lnTo>
                  <a:pt x="8117" y="15372"/>
                </a:lnTo>
                <a:lnTo>
                  <a:pt x="11057" y="19812"/>
                </a:lnTo>
                <a:lnTo>
                  <a:pt x="9612" y="21563"/>
                </a:lnTo>
                <a:lnTo>
                  <a:pt x="21600" y="21600"/>
                </a:lnTo>
                <a:lnTo>
                  <a:pt x="21566" y="35"/>
                </a:lnTo>
                <a:lnTo>
                  <a:pt x="459" y="0"/>
                </a:lnTo>
                <a:close/>
              </a:path>
            </a:pathLst>
          </a:cu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7614" tIns="27614" rIns="27614" bIns="27614"/>
          <a:lstStyle/>
          <a:p>
            <a:pPr algn="l">
              <a:defRPr sz="1800" b="0">
                <a:solidFill>
                  <a:srgbClr val="5E5E5E"/>
                </a:solidFill>
                <a:latin typeface="Roboto"/>
                <a:ea typeface="Roboto"/>
                <a:cs typeface="Roboto"/>
                <a:sym typeface="Roboto"/>
              </a:defRPr>
            </a:pPr>
            <a:r>
              <a:rPr lang="el-GR" dirty="0"/>
              <a:t>Ο τέταρτος τύπος εκστρατείας ονομάζεται «</a:t>
            </a:r>
            <a:r>
              <a:rPr lang="el-GR" u="sng" dirty="0"/>
              <a:t>Εκστρατεία φράγματος</a:t>
            </a:r>
            <a:r>
              <a:rPr lang="el-GR" dirty="0"/>
              <a:t>». Για την εκστρατεία αυτή, ο σκοπός είναι να διερευνηθεί η επίδραση των -συχνά πράσινων- φραγμάτων στην εξάπλωση της ατμοσφαιρικής ρύπανσης από άλλες περιοχές. </a:t>
            </a:r>
          </a:p>
          <a:p>
            <a:pPr algn="l">
              <a:defRPr sz="1800" b="0">
                <a:solidFill>
                  <a:srgbClr val="5E5E5E"/>
                </a:solidFill>
                <a:latin typeface="Roboto"/>
                <a:ea typeface="Roboto"/>
                <a:cs typeface="Roboto"/>
                <a:sym typeface="Roboto"/>
              </a:defRPr>
            </a:pPr>
            <a:endParaRPr lang="el-GR" dirty="0"/>
          </a:p>
          <a:p>
            <a:pPr algn="l">
              <a:defRPr sz="1800" b="0">
                <a:solidFill>
                  <a:srgbClr val="5E5E5E"/>
                </a:solidFill>
                <a:latin typeface="Roboto"/>
                <a:ea typeface="Roboto"/>
                <a:cs typeface="Roboto"/>
                <a:sym typeface="Roboto"/>
              </a:defRPr>
            </a:pPr>
            <a:r>
              <a:rPr lang="el-GR" dirty="0"/>
              <a:t>Τα εμπόδια μπορεί να είναι σειρές δέντρων ή θάμνων ή μια πράσινη ζώνη από γρασίδι, πάρκο ή άλλο εμπόδιο.</a:t>
            </a:r>
          </a:p>
          <a:p>
            <a:pPr algn="l">
              <a:defRPr sz="1800" b="0">
                <a:solidFill>
                  <a:srgbClr val="5E5E5E"/>
                </a:solidFill>
                <a:latin typeface="Roboto"/>
                <a:ea typeface="Roboto"/>
                <a:cs typeface="Roboto"/>
                <a:sym typeface="Roboto"/>
              </a:defRPr>
            </a:pPr>
            <a:endParaRPr lang="el-GR" dirty="0"/>
          </a:p>
          <a:p>
            <a:pPr algn="l">
              <a:defRPr sz="1800" b="0">
                <a:solidFill>
                  <a:srgbClr val="5E5E5E"/>
                </a:solidFill>
                <a:latin typeface="Roboto"/>
                <a:ea typeface="Roboto"/>
                <a:cs typeface="Roboto"/>
                <a:sym typeface="Roboto"/>
              </a:defRPr>
            </a:pPr>
            <a:r>
              <a:rPr lang="el-GR" dirty="0"/>
              <a:t>         Ο σκοπός μίας τέτοιας εκστρατείας μπορεί να είναι να 		διερευνήσει πώς η ποιότητα του αέρα στην περιοχή 				         σας επηρεάζεται (ή όχι) από την 					παρουσία μιας τέτοιας περιοχής - 					   φράγματος για παράδειγμα </a:t>
            </a:r>
            <a:r>
              <a:rPr lang="el-GR" dirty="0" err="1"/>
              <a:t>συγκρί</a:t>
            </a:r>
            <a:r>
              <a:rPr lang="el-GR" dirty="0"/>
              <a:t>-					     </a:t>
            </a:r>
            <a:r>
              <a:rPr lang="el-GR" dirty="0" err="1"/>
              <a:t>νοντας</a:t>
            </a:r>
            <a:r>
              <a:rPr lang="el-GR" dirty="0"/>
              <a:t> τα δεδομένα της </a:t>
            </a:r>
            <a:r>
              <a:rPr lang="el-GR" dirty="0" err="1"/>
              <a:t>ατμο</a:t>
            </a:r>
            <a:r>
              <a:rPr lang="el-GR" dirty="0"/>
              <a:t>-					        σφαιρικής ρύπανσης και στις 						δύο πλευρές του φράγματος 					       για να δούμε αν υπάρχει </a:t>
            </a:r>
            <a:r>
              <a:rPr lang="el-GR" dirty="0" err="1"/>
              <a:t>επίδρα</a:t>
            </a:r>
            <a:r>
              <a:rPr lang="el-GR" dirty="0"/>
              <a:t>-					    </a:t>
            </a:r>
            <a:r>
              <a:rPr lang="el-GR" dirty="0" err="1"/>
              <a:t>ση</a:t>
            </a:r>
            <a:r>
              <a:rPr lang="el-GR" dirty="0"/>
              <a:t> στην προστασία από το </a:t>
            </a:r>
            <a:r>
              <a:rPr lang="el-GR" dirty="0" err="1"/>
              <a:t>εμπό</a:t>
            </a:r>
            <a:r>
              <a:rPr lang="el-GR" dirty="0"/>
              <a:t>-					  </a:t>
            </a:r>
            <a:r>
              <a:rPr lang="el-GR" dirty="0" err="1"/>
              <a:t>διο</a:t>
            </a:r>
            <a:r>
              <a:rPr lang="el-GR" dirty="0"/>
              <a:t>.</a:t>
            </a:r>
          </a:p>
          <a:p>
            <a:pPr algn="l">
              <a:defRPr sz="1800" b="0">
                <a:solidFill>
                  <a:srgbClr val="5E5E5E"/>
                </a:solidFill>
                <a:latin typeface="Roboto"/>
                <a:ea typeface="Roboto"/>
                <a:cs typeface="Roboto"/>
                <a:sym typeface="Roboto"/>
              </a:defRPr>
            </a:pPr>
            <a:r>
              <a:rPr lang="el-GR" dirty="0"/>
              <a:t>				</a:t>
            </a:r>
          </a:p>
          <a:p>
            <a:pPr algn="l">
              <a:defRPr sz="1600" b="0">
                <a:solidFill>
                  <a:srgbClr val="5E5E5E"/>
                </a:solidFill>
                <a:latin typeface="Roboto"/>
                <a:ea typeface="Roboto"/>
                <a:cs typeface="Roboto"/>
                <a:sym typeface="Roboto"/>
              </a:defRPr>
            </a:pPr>
            <a:r>
              <a:rPr lang="el-GR" dirty="0"/>
              <a:t>			</a:t>
            </a:r>
            <a:r>
              <a:rPr lang="el-GR" sz="1800" dirty="0"/>
              <a:t>	Ανάλογα με τα χαρακτηριστικά της 				          περιοχή σας και τα ενδιαφέροντα 					των εθελοντών, επιλέξτε τον τύπο 					  έρευνας που θέλετε να διεξάγετε 					    με την κυψέλη σας.</a:t>
            </a:r>
          </a:p>
          <a:p>
            <a:pPr algn="l">
              <a:defRPr sz="1800" b="0">
                <a:solidFill>
                  <a:srgbClr val="5E5E5E"/>
                </a:solidFill>
                <a:latin typeface="Roboto"/>
                <a:ea typeface="Roboto"/>
                <a:cs typeface="Roboto"/>
                <a:sym typeface="Roboto"/>
              </a:defRPr>
            </a:pPr>
            <a:endParaRPr lang="el-GR" dirty="0"/>
          </a:p>
          <a:p>
            <a:pPr algn="l">
              <a:defRPr sz="1800" b="0">
                <a:solidFill>
                  <a:srgbClr val="5E5E5E"/>
                </a:solidFill>
                <a:latin typeface="Roboto"/>
                <a:ea typeface="Roboto"/>
                <a:cs typeface="Roboto"/>
                <a:sym typeface="Roboto"/>
              </a:defRPr>
            </a:pPr>
            <a:endParaRPr dirty="0"/>
          </a:p>
        </p:txBody>
      </p:sp>
      <p:sp>
        <p:nvSpPr>
          <p:cNvPr id="263" name="ΤΎΠΟΙ ΕΚΣΤΡΑΤΕΊΑΣ:…"/>
          <p:cNvSpPr txBox="1"/>
          <p:nvPr/>
        </p:nvSpPr>
        <p:spPr>
          <a:xfrm>
            <a:off x="842920" y="732732"/>
            <a:ext cx="6122498" cy="861063"/>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7614" tIns="27614" rIns="27614" bIns="27614">
            <a:normAutofit/>
          </a:bodyPr>
          <a:lstStyle/>
          <a:p>
            <a:pPr algn="r" defTabSz="563631">
              <a:defRPr sz="2640">
                <a:solidFill>
                  <a:srgbClr val="5E5E5E"/>
                </a:solidFill>
                <a:latin typeface="Roboto"/>
                <a:ea typeface="Roboto"/>
                <a:cs typeface="Roboto"/>
                <a:sym typeface="Roboto"/>
              </a:defRPr>
            </a:pPr>
            <a:r>
              <a:rPr dirty="0"/>
              <a:t>Τ</a:t>
            </a:r>
            <a:r>
              <a:rPr lang="el-GR" dirty="0"/>
              <a:t>Υ</a:t>
            </a:r>
            <a:r>
              <a:rPr dirty="0"/>
              <a:t>ΠΟΙ ΕΚΣΤΡΑΤΕ</a:t>
            </a:r>
            <a:r>
              <a:rPr lang="el-GR" dirty="0"/>
              <a:t>Ι</a:t>
            </a:r>
            <a:r>
              <a:rPr dirty="0"/>
              <a:t>ΑΣ:</a:t>
            </a:r>
          </a:p>
          <a:p>
            <a:pPr algn="r" defTabSz="563631">
              <a:defRPr sz="2640">
                <a:solidFill>
                  <a:srgbClr val="5E5E5E"/>
                </a:solidFill>
                <a:latin typeface="Roboto"/>
                <a:ea typeface="Roboto"/>
                <a:cs typeface="Roboto"/>
                <a:sym typeface="Roboto"/>
              </a:defRPr>
            </a:pPr>
            <a:r>
              <a:rPr lang="el-GR" dirty="0"/>
              <a:t>ΕΚΣΤΡΑΤΕΙΑ ΦΡΑΓΜΑΤΟΣ</a:t>
            </a:r>
            <a:endParaRPr dirty="0"/>
          </a:p>
        </p:txBody>
      </p:sp>
      <p:pic>
        <p:nvPicPr>
          <p:cNvPr id="266" name="pasted-movie.png" descr="pasted-movie.png"/>
          <p:cNvPicPr>
            <a:picLocks noChangeAspect="1"/>
          </p:cNvPicPr>
          <p:nvPr/>
        </p:nvPicPr>
        <p:blipFill>
          <a:blip r:embed="rId4"/>
          <a:stretch>
            <a:fillRect/>
          </a:stretch>
        </p:blipFill>
        <p:spPr>
          <a:xfrm>
            <a:off x="842920" y="7858377"/>
            <a:ext cx="2224298" cy="2224298"/>
          </a:xfrm>
          <a:prstGeom prst="rect">
            <a:avLst/>
          </a:prstGeom>
          <a:ln w="3175">
            <a:miter lim="400000"/>
          </a:ln>
        </p:spPr>
      </p:pic>
      <p:pic>
        <p:nvPicPr>
          <p:cNvPr id="267" name="pasted-movie.png" descr="pasted-movie.png"/>
          <p:cNvPicPr>
            <a:picLocks noChangeAspect="1"/>
          </p:cNvPicPr>
          <p:nvPr/>
        </p:nvPicPr>
        <p:blipFill>
          <a:blip r:embed="rId5"/>
          <a:srcRect r="74932"/>
          <a:stretch>
            <a:fillRect/>
          </a:stretch>
        </p:blipFill>
        <p:spPr>
          <a:xfrm>
            <a:off x="502912" y="189192"/>
            <a:ext cx="990089" cy="673101"/>
          </a:xfrm>
          <a:prstGeom prst="rect">
            <a:avLst/>
          </a:prstGeom>
          <a:ln w="3175">
            <a:miter lim="400000"/>
          </a:ln>
        </p:spPr>
      </p:pic>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3" name="pasted-movie.png" descr="pasted-movie.png"/>
          <p:cNvPicPr>
            <a:picLocks noChangeAspect="1"/>
          </p:cNvPicPr>
          <p:nvPr/>
        </p:nvPicPr>
        <p:blipFill>
          <a:blip r:embed="rId2"/>
          <a:stretch>
            <a:fillRect/>
          </a:stretch>
        </p:blipFill>
        <p:spPr>
          <a:xfrm>
            <a:off x="3631593" y="7811398"/>
            <a:ext cx="2224298" cy="2224298"/>
          </a:xfrm>
          <a:prstGeom prst="rect">
            <a:avLst/>
          </a:prstGeom>
          <a:ln w="3175">
            <a:miter lim="400000"/>
          </a:ln>
        </p:spPr>
      </p:pic>
      <p:sp>
        <p:nvSpPr>
          <p:cNvPr id="269" name="Κατά το σχεδιασμό μιας εκστρατείας πρέπει να οριστούν διάφορες μεταβλητές για να καθοριστεί το πεδίο εφαρμογής των μετρήσεων. Ως κυψέλη θα διατυπώσετε μία ή περισσότερες υποθέσεις (προβλέψεις) που θα ελέγξουν εκτελώντας τις μετρήσεις. (Περισσότερα σχετικ"/>
          <p:cNvSpPr/>
          <p:nvPr/>
        </p:nvSpPr>
        <p:spPr>
          <a:xfrm>
            <a:off x="453198" y="1675436"/>
            <a:ext cx="6425136" cy="8703805"/>
          </a:xfrm>
          <a:custGeom>
            <a:avLst/>
            <a:gdLst/>
            <a:ahLst/>
            <a:cxnLst>
              <a:cxn ang="0">
                <a:pos x="wd2" y="hd2"/>
              </a:cxn>
              <a:cxn ang="5400000">
                <a:pos x="wd2" y="hd2"/>
              </a:cxn>
              <a:cxn ang="10800000">
                <a:pos x="wd2" y="hd2"/>
              </a:cxn>
              <a:cxn ang="16200000">
                <a:pos x="wd2" y="hd2"/>
              </a:cxn>
            </a:cxnLst>
            <a:rect l="0" t="0" r="r" b="b"/>
            <a:pathLst>
              <a:path w="21600" h="21600" extrusionOk="0">
                <a:moveTo>
                  <a:pt x="203" y="0"/>
                </a:moveTo>
                <a:lnTo>
                  <a:pt x="0" y="21600"/>
                </a:lnTo>
                <a:lnTo>
                  <a:pt x="10841" y="21525"/>
                </a:lnTo>
                <a:lnTo>
                  <a:pt x="8209" y="17900"/>
                </a:lnTo>
                <a:lnTo>
                  <a:pt x="11483" y="14386"/>
                </a:lnTo>
                <a:lnTo>
                  <a:pt x="8719" y="10535"/>
                </a:lnTo>
                <a:lnTo>
                  <a:pt x="11444" y="7036"/>
                </a:lnTo>
                <a:lnTo>
                  <a:pt x="16450" y="6928"/>
                </a:lnTo>
                <a:lnTo>
                  <a:pt x="19341" y="3446"/>
                </a:lnTo>
                <a:lnTo>
                  <a:pt x="21502" y="3415"/>
                </a:lnTo>
                <a:lnTo>
                  <a:pt x="21600" y="32"/>
                </a:lnTo>
                <a:lnTo>
                  <a:pt x="203" y="0"/>
                </a:lnTo>
                <a:close/>
              </a:path>
            </a:pathLst>
          </a:cu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7614" tIns="27614" rIns="27614" bIns="27614"/>
          <a:lstStyle/>
          <a:p>
            <a:pPr algn="l">
              <a:defRPr sz="1600" b="0">
                <a:solidFill>
                  <a:srgbClr val="5E5E5E"/>
                </a:solidFill>
                <a:latin typeface="Roboto"/>
                <a:ea typeface="Roboto"/>
                <a:cs typeface="Roboto"/>
                <a:sym typeface="Roboto"/>
              </a:defRPr>
            </a:pPr>
            <a:r>
              <a:rPr lang="el-GR" dirty="0"/>
              <a:t>Κατά το σχεδιασμό μιας εκστρατείας πρέπει να οριστούν διάφορες παράμετροι για να καθοριστεί το πεδίο εφαρμογής των μετρήσεων. Ως κυψέλη θα διατυπώσετε μία ή περισσότερες υποθέσεις (</a:t>
            </a:r>
            <a:r>
              <a:rPr lang="el-GR" dirty="0" err="1"/>
              <a:t>προβλέ-ψεις</a:t>
            </a:r>
            <a:r>
              <a:rPr lang="el-GR" dirty="0"/>
              <a:t>) που θα πρέπει να ελεγχθούν με την εκτέλεση των μετρήσεων. (Περισσότερα πληροφορίες σχετικά με αυτό θα βρείτε στον Οδηγό Κύκλος Ερευνητικών Εργασιών).</a:t>
            </a:r>
          </a:p>
          <a:p>
            <a:pPr algn="l">
              <a:defRPr sz="1600" b="0">
                <a:solidFill>
                  <a:srgbClr val="5E5E5E"/>
                </a:solidFill>
                <a:latin typeface="Roboto"/>
                <a:ea typeface="Roboto"/>
                <a:cs typeface="Roboto"/>
                <a:sym typeface="Roboto"/>
              </a:defRPr>
            </a:pPr>
            <a:endParaRPr lang="el-GR" dirty="0"/>
          </a:p>
          <a:p>
            <a:pPr algn="l">
              <a:defRPr sz="1600" b="0">
                <a:solidFill>
                  <a:srgbClr val="5E5E5E"/>
                </a:solidFill>
                <a:latin typeface="Roboto"/>
                <a:ea typeface="Roboto"/>
                <a:cs typeface="Roboto"/>
                <a:sym typeface="Roboto"/>
              </a:defRPr>
            </a:pPr>
            <a:r>
              <a:rPr lang="el-GR" dirty="0"/>
              <a:t>Κάποιες μεταβλητές που εσείς με την Κυψέλη σας μπορείτε </a:t>
            </a:r>
          </a:p>
          <a:p>
            <a:pPr algn="l">
              <a:defRPr sz="1600" b="0">
                <a:solidFill>
                  <a:srgbClr val="5E5E5E"/>
                </a:solidFill>
                <a:latin typeface="Roboto"/>
                <a:ea typeface="Roboto"/>
                <a:cs typeface="Roboto"/>
                <a:sym typeface="Roboto"/>
              </a:defRPr>
            </a:pPr>
            <a:r>
              <a:rPr lang="el-GR" dirty="0"/>
              <a:t>να ορίσετε εκ των προτέρων και οι οποίες θα επηρεάσουν </a:t>
            </a:r>
          </a:p>
          <a:p>
            <a:pPr algn="l">
              <a:defRPr sz="1600" b="0">
                <a:solidFill>
                  <a:srgbClr val="5E5E5E"/>
                </a:solidFill>
                <a:latin typeface="Roboto"/>
                <a:ea typeface="Roboto"/>
                <a:cs typeface="Roboto"/>
                <a:sym typeface="Roboto"/>
              </a:defRPr>
            </a:pPr>
            <a:r>
              <a:rPr lang="el-GR" dirty="0"/>
              <a:t>τις μετρήσεις της εκστρατείας σας είναι:</a:t>
            </a:r>
          </a:p>
          <a:p>
            <a:pPr algn="l">
              <a:defRPr sz="1600" b="0">
                <a:solidFill>
                  <a:srgbClr val="5E5E5E"/>
                </a:solidFill>
                <a:latin typeface="Roboto"/>
                <a:ea typeface="Roboto"/>
                <a:cs typeface="Roboto"/>
                <a:sym typeface="Roboto"/>
              </a:defRPr>
            </a:pPr>
            <a:endParaRPr lang="el-GR" sz="1600" dirty="0">
              <a:solidFill>
                <a:srgbClr val="5E5E5E"/>
              </a:solidFill>
              <a:latin typeface="Roboto"/>
              <a:ea typeface="Roboto"/>
              <a:cs typeface="Roboto"/>
            </a:endParaRPr>
          </a:p>
          <a:p>
            <a:pPr marL="0" marR="0" lvl="0" indent="0" algn="l" defTabSz="640490" rtl="0" eaLnBrk="1" fontAlgn="auto" latinLnBrk="0" hangingPunct="0">
              <a:lnSpc>
                <a:spcPct val="100000"/>
              </a:lnSpc>
              <a:spcBef>
                <a:spcPts val="0"/>
              </a:spcBef>
              <a:spcAft>
                <a:spcPts val="0"/>
              </a:spcAft>
              <a:buClrTx/>
              <a:buSzTx/>
              <a:buFontTx/>
              <a:buNone/>
              <a:tabLst/>
              <a:defRPr sz="1600">
                <a:solidFill>
                  <a:srgbClr val="5E5E5E"/>
                </a:solidFill>
                <a:latin typeface="Roboto"/>
                <a:ea typeface="Roboto"/>
                <a:cs typeface="Roboto"/>
                <a:sym typeface="Roboto"/>
              </a:defRPr>
            </a:pPr>
            <a:r>
              <a:rPr kumimoji="0" lang="el-GR" sz="1600" b="1" i="0" u="none" strike="noStrike" kern="0" cap="none" spc="0" normalizeH="0" baseline="0" noProof="0" dirty="0">
                <a:ln>
                  <a:noFill/>
                </a:ln>
                <a:solidFill>
                  <a:srgbClr val="5E5E5E"/>
                </a:solidFill>
                <a:effectLst/>
                <a:uLnTx/>
                <a:uFillTx/>
                <a:latin typeface="Roboto"/>
                <a:ea typeface="Roboto"/>
                <a:cs typeface="Roboto"/>
                <a:sym typeface="Roboto"/>
              </a:rPr>
              <a:t>Συχνότητα των μετρήσεων</a:t>
            </a:r>
          </a:p>
          <a:p>
            <a:pPr algn="l">
              <a:defRPr sz="1600" b="0">
                <a:solidFill>
                  <a:srgbClr val="5E5E5E"/>
                </a:solidFill>
                <a:latin typeface="Roboto"/>
                <a:ea typeface="Roboto"/>
                <a:cs typeface="Roboto"/>
                <a:sym typeface="Roboto"/>
              </a:defRPr>
            </a:pPr>
            <a:r>
              <a:rPr lang="el-GR" dirty="0"/>
              <a:t>Πόσο συχνά θα πραγματοποιούνται </a:t>
            </a:r>
          </a:p>
          <a:p>
            <a:pPr algn="l">
              <a:defRPr sz="1600" b="0">
                <a:solidFill>
                  <a:srgbClr val="5E5E5E"/>
                </a:solidFill>
                <a:latin typeface="Roboto"/>
                <a:ea typeface="Roboto"/>
                <a:cs typeface="Roboto"/>
                <a:sym typeface="Roboto"/>
              </a:defRPr>
            </a:pPr>
            <a:r>
              <a:rPr lang="el-GR" dirty="0"/>
              <a:t>οι μετρήσεις; Κάθε μέρα; Μία </a:t>
            </a:r>
            <a:r>
              <a:rPr lang="el-GR" dirty="0" err="1"/>
              <a:t>φο</a:t>
            </a:r>
            <a:r>
              <a:rPr lang="el-GR" dirty="0"/>
              <a:t>-</a:t>
            </a:r>
          </a:p>
          <a:p>
            <a:pPr algn="l">
              <a:defRPr sz="1600" b="0">
                <a:solidFill>
                  <a:srgbClr val="5E5E5E"/>
                </a:solidFill>
                <a:latin typeface="Roboto"/>
                <a:ea typeface="Roboto"/>
                <a:cs typeface="Roboto"/>
                <a:sym typeface="Roboto"/>
              </a:defRPr>
            </a:pPr>
            <a:r>
              <a:rPr lang="el-GR" dirty="0" err="1"/>
              <a:t>ρά</a:t>
            </a:r>
            <a:r>
              <a:rPr lang="el-GR" dirty="0"/>
              <a:t> την εβδομάδα; </a:t>
            </a:r>
          </a:p>
          <a:p>
            <a:pPr algn="l">
              <a:defRPr sz="1600" b="0">
                <a:solidFill>
                  <a:srgbClr val="5E5E5E"/>
                </a:solidFill>
                <a:latin typeface="Roboto"/>
                <a:ea typeface="Roboto"/>
                <a:cs typeface="Roboto"/>
                <a:sym typeface="Roboto"/>
              </a:defRPr>
            </a:pPr>
            <a:endParaRPr lang="el-GR" dirty="0"/>
          </a:p>
          <a:p>
            <a:pPr algn="l">
              <a:defRPr sz="1600">
                <a:solidFill>
                  <a:srgbClr val="5E5E5E"/>
                </a:solidFill>
                <a:latin typeface="Roboto"/>
                <a:ea typeface="Roboto"/>
                <a:cs typeface="Roboto"/>
                <a:sym typeface="Roboto"/>
              </a:defRPr>
            </a:pPr>
            <a:r>
              <a:rPr lang="el-GR" dirty="0"/>
              <a:t>Ώρα της ημέρας της μέτρησης</a:t>
            </a:r>
          </a:p>
          <a:p>
            <a:pPr algn="l">
              <a:defRPr sz="1600" b="0">
                <a:solidFill>
                  <a:srgbClr val="5E5E5E"/>
                </a:solidFill>
                <a:latin typeface="Roboto"/>
                <a:ea typeface="Roboto"/>
                <a:cs typeface="Roboto"/>
                <a:sym typeface="Roboto"/>
              </a:defRPr>
            </a:pPr>
            <a:r>
              <a:rPr lang="el-GR" dirty="0"/>
              <a:t>Η ώρα της ημέρας μπορεί </a:t>
            </a:r>
          </a:p>
          <a:p>
            <a:pPr algn="l">
              <a:defRPr sz="1600" b="0">
                <a:solidFill>
                  <a:srgbClr val="5E5E5E"/>
                </a:solidFill>
                <a:latin typeface="Roboto"/>
                <a:ea typeface="Roboto"/>
                <a:cs typeface="Roboto"/>
                <a:sym typeface="Roboto"/>
              </a:defRPr>
            </a:pPr>
            <a:r>
              <a:rPr lang="el-GR" dirty="0"/>
              <a:t>να επηρεάσει σημαντικά τα</a:t>
            </a:r>
          </a:p>
          <a:p>
            <a:pPr algn="l">
              <a:defRPr sz="1600" b="0">
                <a:solidFill>
                  <a:srgbClr val="5E5E5E"/>
                </a:solidFill>
                <a:latin typeface="Roboto"/>
                <a:ea typeface="Roboto"/>
                <a:cs typeface="Roboto"/>
                <a:sym typeface="Roboto"/>
              </a:defRPr>
            </a:pPr>
            <a:r>
              <a:rPr lang="el-GR" dirty="0"/>
              <a:t>αποτελέσματα. Όπως για </a:t>
            </a:r>
            <a:r>
              <a:rPr lang="el-GR" dirty="0" err="1"/>
              <a:t>πα</a:t>
            </a:r>
            <a:r>
              <a:rPr lang="el-GR" dirty="0"/>
              <a:t>-</a:t>
            </a:r>
          </a:p>
          <a:p>
            <a:pPr algn="l">
              <a:defRPr sz="1600" b="0">
                <a:solidFill>
                  <a:srgbClr val="5E5E5E"/>
                </a:solidFill>
                <a:latin typeface="Roboto"/>
                <a:ea typeface="Roboto"/>
                <a:cs typeface="Roboto"/>
                <a:sym typeface="Roboto"/>
              </a:defRPr>
            </a:pPr>
            <a:r>
              <a:rPr lang="el-GR" dirty="0" err="1"/>
              <a:t>ράδειγμα</a:t>
            </a:r>
            <a:r>
              <a:rPr lang="el-GR" dirty="0"/>
              <a:t>, μπροστά από ένα </a:t>
            </a:r>
            <a:r>
              <a:rPr lang="el-GR" dirty="0" err="1"/>
              <a:t>σχο</a:t>
            </a:r>
            <a:r>
              <a:rPr lang="el-GR" dirty="0"/>
              <a:t>-</a:t>
            </a:r>
          </a:p>
          <a:p>
            <a:pPr algn="l">
              <a:defRPr sz="1600" b="0">
                <a:solidFill>
                  <a:srgbClr val="5E5E5E"/>
                </a:solidFill>
                <a:latin typeface="Roboto"/>
                <a:ea typeface="Roboto"/>
                <a:cs typeface="Roboto"/>
                <a:sym typeface="Roboto"/>
              </a:defRPr>
            </a:pPr>
            <a:r>
              <a:rPr lang="el-GR" dirty="0"/>
              <a:t>λείο,  όπου το πρωί που οι γονείς </a:t>
            </a:r>
          </a:p>
          <a:p>
            <a:pPr algn="l">
              <a:defRPr sz="1600" b="0">
                <a:solidFill>
                  <a:srgbClr val="5E5E5E"/>
                </a:solidFill>
                <a:latin typeface="Roboto"/>
                <a:ea typeface="Roboto"/>
                <a:cs typeface="Roboto"/>
                <a:sym typeface="Roboto"/>
              </a:defRPr>
            </a:pPr>
            <a:r>
              <a:rPr lang="el-GR" dirty="0"/>
              <a:t>φέρνουν τα παιδιά τους στο </a:t>
            </a:r>
            <a:r>
              <a:rPr lang="el-GR" dirty="0" err="1"/>
              <a:t>σχο</a:t>
            </a:r>
            <a:r>
              <a:rPr lang="el-GR" dirty="0"/>
              <a:t>-</a:t>
            </a:r>
          </a:p>
          <a:p>
            <a:pPr algn="l">
              <a:defRPr sz="1600" b="0">
                <a:solidFill>
                  <a:srgbClr val="5E5E5E"/>
                </a:solidFill>
                <a:latin typeface="Roboto"/>
                <a:ea typeface="Roboto"/>
                <a:cs typeface="Roboto"/>
                <a:sym typeface="Roboto"/>
              </a:defRPr>
            </a:pPr>
            <a:r>
              <a:rPr lang="el-GR" dirty="0"/>
              <a:t>λείο με το αυτοκίνητο μπορεί να </a:t>
            </a:r>
          </a:p>
          <a:p>
            <a:pPr algn="l">
              <a:defRPr sz="1600" b="0">
                <a:solidFill>
                  <a:srgbClr val="5E5E5E"/>
                </a:solidFill>
                <a:latin typeface="Roboto"/>
                <a:ea typeface="Roboto"/>
                <a:cs typeface="Roboto"/>
                <a:sym typeface="Roboto"/>
              </a:defRPr>
            </a:pPr>
            <a:r>
              <a:rPr lang="el-GR" dirty="0"/>
              <a:t>επηρεάζουν σε μεγάλο βαθμό τα από-</a:t>
            </a:r>
          </a:p>
          <a:p>
            <a:pPr algn="l">
              <a:defRPr sz="1600" b="0">
                <a:solidFill>
                  <a:srgbClr val="5E5E5E"/>
                </a:solidFill>
                <a:latin typeface="Roboto"/>
                <a:ea typeface="Roboto"/>
                <a:cs typeface="Roboto"/>
                <a:sym typeface="Roboto"/>
              </a:defRPr>
            </a:pPr>
            <a:r>
              <a:rPr lang="el-GR" dirty="0" err="1"/>
              <a:t>τελέσματα</a:t>
            </a:r>
            <a:r>
              <a:rPr lang="el-GR" dirty="0"/>
              <a:t> σε σχέση με δύο ώρες </a:t>
            </a:r>
          </a:p>
          <a:p>
            <a:pPr algn="l">
              <a:defRPr sz="1600" b="0">
                <a:solidFill>
                  <a:srgbClr val="5E5E5E"/>
                </a:solidFill>
                <a:latin typeface="Roboto"/>
                <a:ea typeface="Roboto"/>
                <a:cs typeface="Roboto"/>
                <a:sym typeface="Roboto"/>
              </a:defRPr>
            </a:pPr>
            <a:r>
              <a:rPr lang="el-GR" dirty="0"/>
              <a:t>αργότερα, όπου δεν διέρχονται </a:t>
            </a:r>
          </a:p>
          <a:p>
            <a:pPr algn="l">
              <a:defRPr sz="1600" b="0">
                <a:solidFill>
                  <a:srgbClr val="5E5E5E"/>
                </a:solidFill>
                <a:latin typeface="Roboto"/>
                <a:ea typeface="Roboto"/>
                <a:cs typeface="Roboto"/>
                <a:sym typeface="Roboto"/>
              </a:defRPr>
            </a:pPr>
            <a:r>
              <a:rPr lang="el-GR" dirty="0"/>
              <a:t>τόσα αυτοκίνητα από την </a:t>
            </a:r>
            <a:r>
              <a:rPr lang="el-GR" dirty="0" err="1"/>
              <a:t>περιο</a:t>
            </a:r>
            <a:r>
              <a:rPr lang="el-GR" dirty="0"/>
              <a:t>-</a:t>
            </a:r>
          </a:p>
          <a:p>
            <a:pPr algn="l">
              <a:defRPr sz="1600" b="0">
                <a:solidFill>
                  <a:srgbClr val="5E5E5E"/>
                </a:solidFill>
                <a:latin typeface="Roboto"/>
                <a:ea typeface="Roboto"/>
                <a:cs typeface="Roboto"/>
                <a:sym typeface="Roboto"/>
              </a:defRPr>
            </a:pPr>
            <a:r>
              <a:rPr lang="el-GR" dirty="0" err="1"/>
              <a:t>χή</a:t>
            </a:r>
            <a:r>
              <a:rPr lang="el-GR" dirty="0"/>
              <a:t>. </a:t>
            </a:r>
          </a:p>
          <a:p>
            <a:pPr algn="l">
              <a:defRPr sz="1600" b="0">
                <a:solidFill>
                  <a:srgbClr val="5E5E5E"/>
                </a:solidFill>
                <a:latin typeface="Roboto"/>
                <a:ea typeface="Roboto"/>
                <a:cs typeface="Roboto"/>
                <a:sym typeface="Roboto"/>
              </a:defRPr>
            </a:pPr>
            <a:endParaRPr lang="el-GR" dirty="0"/>
          </a:p>
          <a:p>
            <a:pPr algn="l">
              <a:defRPr sz="1600" b="0">
                <a:solidFill>
                  <a:srgbClr val="5E5E5E"/>
                </a:solidFill>
                <a:latin typeface="Roboto"/>
                <a:ea typeface="Roboto"/>
                <a:cs typeface="Roboto"/>
                <a:sym typeface="Roboto"/>
              </a:defRPr>
            </a:pPr>
            <a:endParaRPr lang="el-GR" dirty="0"/>
          </a:p>
          <a:p>
            <a:pPr algn="l">
              <a:defRPr sz="1600" b="0">
                <a:solidFill>
                  <a:srgbClr val="5E5E5E"/>
                </a:solidFill>
                <a:latin typeface="Roboto"/>
                <a:ea typeface="Roboto"/>
                <a:cs typeface="Roboto"/>
                <a:sym typeface="Roboto"/>
              </a:defRPr>
            </a:pPr>
            <a:endParaRPr dirty="0"/>
          </a:p>
        </p:txBody>
      </p:sp>
      <p:sp>
        <p:nvSpPr>
          <p:cNvPr id="270" name="ΜΕΤΑΒΛΗΤΈΣ ΚΑΜΠΆΝΙΑΣ…"/>
          <p:cNvSpPr txBox="1"/>
          <p:nvPr/>
        </p:nvSpPr>
        <p:spPr>
          <a:xfrm>
            <a:off x="1336402" y="763574"/>
            <a:ext cx="6122498" cy="861063"/>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7614" tIns="27614" rIns="27614" bIns="27614">
            <a:normAutofit/>
          </a:bodyPr>
          <a:lstStyle/>
          <a:p>
            <a:pPr algn="r" defTabSz="563631">
              <a:defRPr sz="2640">
                <a:solidFill>
                  <a:srgbClr val="5E5E5E"/>
                </a:solidFill>
                <a:latin typeface="Roboto"/>
                <a:ea typeface="Roboto"/>
                <a:cs typeface="Roboto"/>
                <a:sym typeface="Roboto"/>
              </a:defRPr>
            </a:pPr>
            <a:r>
              <a:rPr lang="el-GR" dirty="0"/>
              <a:t>ΠΑΡΑΜΕΤΡΟΙ ΕΚΣΤΡΑΤΕΙΑΣ</a:t>
            </a:r>
            <a:endParaRPr dirty="0"/>
          </a:p>
          <a:p>
            <a:pPr algn="r" defTabSz="563631">
              <a:defRPr sz="2640">
                <a:solidFill>
                  <a:srgbClr val="5E5E5E"/>
                </a:solidFill>
                <a:latin typeface="Roboto"/>
                <a:ea typeface="Roboto"/>
                <a:cs typeface="Roboto"/>
                <a:sym typeface="Roboto"/>
              </a:defRPr>
            </a:pPr>
            <a:r>
              <a:rPr dirty="0"/>
              <a:t>ΠΟΥ ΠΡ</a:t>
            </a:r>
            <a:r>
              <a:rPr lang="el-GR" dirty="0"/>
              <a:t>Ε</a:t>
            </a:r>
            <a:r>
              <a:rPr dirty="0"/>
              <a:t>ΠΕΙ ΝΑ ΛΗΦΘΟ</a:t>
            </a:r>
            <a:r>
              <a:rPr lang="el-GR" dirty="0"/>
              <a:t>Υ</a:t>
            </a:r>
            <a:r>
              <a:rPr dirty="0"/>
              <a:t>Ν ΥΠ</a:t>
            </a:r>
            <a:r>
              <a:rPr lang="el-GR" dirty="0"/>
              <a:t>Ο</a:t>
            </a:r>
            <a:r>
              <a:rPr dirty="0"/>
              <a:t>ΨΗ</a:t>
            </a:r>
          </a:p>
        </p:txBody>
      </p:sp>
      <p:pic>
        <p:nvPicPr>
          <p:cNvPr id="271" name="pasted-movie.png" descr="pasted-movie.png"/>
          <p:cNvPicPr>
            <a:picLocks noChangeAspect="1"/>
          </p:cNvPicPr>
          <p:nvPr/>
        </p:nvPicPr>
        <p:blipFill>
          <a:blip r:embed="rId3"/>
          <a:stretch>
            <a:fillRect/>
          </a:stretch>
        </p:blipFill>
        <p:spPr>
          <a:xfrm>
            <a:off x="3631593" y="4968423"/>
            <a:ext cx="1872635" cy="1872635"/>
          </a:xfrm>
          <a:prstGeom prst="rect">
            <a:avLst/>
          </a:prstGeom>
          <a:ln w="3175">
            <a:miter lim="400000"/>
          </a:ln>
        </p:spPr>
      </p:pic>
      <p:pic>
        <p:nvPicPr>
          <p:cNvPr id="272" name="pasted-movie.png" descr="pasted-movie.png"/>
          <p:cNvPicPr>
            <a:picLocks noChangeAspect="1"/>
          </p:cNvPicPr>
          <p:nvPr/>
        </p:nvPicPr>
        <p:blipFill>
          <a:blip r:embed="rId4"/>
          <a:stretch>
            <a:fillRect/>
          </a:stretch>
        </p:blipFill>
        <p:spPr>
          <a:xfrm>
            <a:off x="6130973" y="3728065"/>
            <a:ext cx="1872635" cy="1872635"/>
          </a:xfrm>
          <a:prstGeom prst="rect">
            <a:avLst/>
          </a:prstGeom>
          <a:ln w="3175">
            <a:miter lim="400000"/>
          </a:ln>
        </p:spPr>
      </p:pic>
      <p:pic>
        <p:nvPicPr>
          <p:cNvPr id="274" name="pasted-movie.png" descr="pasted-movie.png"/>
          <p:cNvPicPr>
            <a:picLocks noChangeAspect="1"/>
          </p:cNvPicPr>
          <p:nvPr/>
        </p:nvPicPr>
        <p:blipFill>
          <a:blip r:embed="rId5"/>
          <a:srcRect r="74932"/>
          <a:stretch>
            <a:fillRect/>
          </a:stretch>
        </p:blipFill>
        <p:spPr>
          <a:xfrm>
            <a:off x="502912" y="189192"/>
            <a:ext cx="990089" cy="673101"/>
          </a:xfrm>
          <a:prstGeom prst="rect">
            <a:avLst/>
          </a:prstGeom>
          <a:ln w="3175">
            <a:miter lim="400000"/>
          </a:ln>
        </p:spPr>
      </p:pic>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9" name="pasted-movie.png" descr="pasted-movie.png"/>
          <p:cNvPicPr>
            <a:picLocks noChangeAspect="1"/>
          </p:cNvPicPr>
          <p:nvPr/>
        </p:nvPicPr>
        <p:blipFill>
          <a:blip r:embed="rId2"/>
          <a:stretch>
            <a:fillRect/>
          </a:stretch>
        </p:blipFill>
        <p:spPr>
          <a:xfrm>
            <a:off x="-1293345" y="3704403"/>
            <a:ext cx="1872635" cy="1872635"/>
          </a:xfrm>
          <a:prstGeom prst="rect">
            <a:avLst/>
          </a:prstGeom>
          <a:ln w="3175">
            <a:miter lim="400000"/>
          </a:ln>
        </p:spPr>
      </p:pic>
      <p:pic>
        <p:nvPicPr>
          <p:cNvPr id="278" name="pasted-movie.png" descr="pasted-movie.png"/>
          <p:cNvPicPr>
            <a:picLocks noChangeAspect="1"/>
          </p:cNvPicPr>
          <p:nvPr/>
        </p:nvPicPr>
        <p:blipFill>
          <a:blip r:embed="rId3"/>
          <a:stretch>
            <a:fillRect/>
          </a:stretch>
        </p:blipFill>
        <p:spPr>
          <a:xfrm>
            <a:off x="842920" y="5015402"/>
            <a:ext cx="1872635" cy="1872634"/>
          </a:xfrm>
          <a:prstGeom prst="rect">
            <a:avLst/>
          </a:prstGeom>
          <a:ln w="3175">
            <a:miter lim="400000"/>
          </a:ln>
        </p:spPr>
      </p:pic>
      <p:sp>
        <p:nvSpPr>
          <p:cNvPr id="276" name="Εποχικές/καιρικές επιδράσεις στις μετρήσεις.…"/>
          <p:cNvSpPr/>
          <p:nvPr/>
        </p:nvSpPr>
        <p:spPr>
          <a:xfrm>
            <a:off x="462319" y="1718978"/>
            <a:ext cx="6513330" cy="8097654"/>
          </a:xfrm>
          <a:custGeom>
            <a:avLst/>
            <a:gdLst/>
            <a:ahLst/>
            <a:cxnLst>
              <a:cxn ang="0">
                <a:pos x="wd2" y="hd2"/>
              </a:cxn>
              <a:cxn ang="5400000">
                <a:pos x="wd2" y="hd2"/>
              </a:cxn>
              <a:cxn ang="10800000">
                <a:pos x="wd2" y="hd2"/>
              </a:cxn>
              <a:cxn ang="16200000">
                <a:pos x="wd2" y="hd2"/>
              </a:cxn>
            </a:cxnLst>
            <a:rect l="0" t="0" r="r" b="b"/>
            <a:pathLst>
              <a:path w="21600" h="21600" extrusionOk="0">
                <a:moveTo>
                  <a:pt x="459" y="0"/>
                </a:moveTo>
                <a:lnTo>
                  <a:pt x="0" y="4360"/>
                </a:lnTo>
                <a:lnTo>
                  <a:pt x="2550" y="7932"/>
                </a:lnTo>
                <a:lnTo>
                  <a:pt x="7928" y="7890"/>
                </a:lnTo>
                <a:lnTo>
                  <a:pt x="10639" y="11880"/>
                </a:lnTo>
                <a:lnTo>
                  <a:pt x="8117" y="15372"/>
                </a:lnTo>
                <a:lnTo>
                  <a:pt x="11057" y="19812"/>
                </a:lnTo>
                <a:lnTo>
                  <a:pt x="9612" y="21563"/>
                </a:lnTo>
                <a:lnTo>
                  <a:pt x="21600" y="21600"/>
                </a:lnTo>
                <a:lnTo>
                  <a:pt x="21566" y="35"/>
                </a:lnTo>
                <a:lnTo>
                  <a:pt x="459" y="0"/>
                </a:lnTo>
                <a:close/>
              </a:path>
            </a:pathLst>
          </a:cu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7614" tIns="27614" rIns="27614" bIns="27614"/>
          <a:lstStyle/>
          <a:p>
            <a:pPr algn="l">
              <a:defRPr sz="1800">
                <a:solidFill>
                  <a:srgbClr val="5E5E5E"/>
                </a:solidFill>
                <a:latin typeface="Roboto"/>
                <a:ea typeface="Roboto"/>
                <a:cs typeface="Roboto"/>
                <a:sym typeface="Roboto"/>
              </a:defRPr>
            </a:pPr>
            <a:r>
              <a:rPr lang="el-GR" sz="1600" dirty="0"/>
              <a:t>Εποχικές/καιρικές επιδράσεις στις μετρήσεις. </a:t>
            </a:r>
          </a:p>
          <a:p>
            <a:pPr algn="l">
              <a:defRPr sz="1800" b="0">
                <a:solidFill>
                  <a:srgbClr val="5E5E5E"/>
                </a:solidFill>
                <a:latin typeface="Roboto"/>
                <a:ea typeface="Roboto"/>
                <a:cs typeface="Roboto"/>
                <a:sym typeface="Roboto"/>
              </a:defRPr>
            </a:pPr>
            <a:r>
              <a:rPr lang="el-GR" sz="1600" dirty="0"/>
              <a:t>Θερμοκρασία, υγρασία, συνθήκες ανέμου, καλοκαίρι ή χειμώνας, όλες αυτές οι μεταβλητές επηρεάζουν τις μετρήσεις της ποιότητας του αέρα. </a:t>
            </a:r>
          </a:p>
          <a:p>
            <a:pPr algn="l">
              <a:defRPr sz="1800" b="0">
                <a:solidFill>
                  <a:srgbClr val="5E5E5E"/>
                </a:solidFill>
                <a:latin typeface="Roboto"/>
                <a:ea typeface="Roboto"/>
                <a:cs typeface="Roboto"/>
                <a:sym typeface="Roboto"/>
              </a:defRPr>
            </a:pPr>
            <a:endParaRPr lang="el-GR" sz="1600" dirty="0"/>
          </a:p>
          <a:p>
            <a:pPr algn="l">
              <a:tabLst>
                <a:tab pos="231775" algn="l"/>
              </a:tabLst>
              <a:defRPr sz="1800" b="0">
                <a:solidFill>
                  <a:srgbClr val="5E5E5E"/>
                </a:solidFill>
                <a:latin typeface="Roboto"/>
                <a:ea typeface="Roboto"/>
                <a:cs typeface="Roboto"/>
                <a:sym typeface="Roboto"/>
              </a:defRPr>
            </a:pPr>
            <a:r>
              <a:rPr lang="el-GR" sz="1600" u="sng" dirty="0"/>
              <a:t>Σημείωση</a:t>
            </a:r>
            <a:r>
              <a:rPr lang="el-GR" sz="1600" dirty="0"/>
              <a:t>: Ο φορητός αισθητήρας ατμοσφαιρικής ρύπανσης δεν είναι φίλος με την έντονη βροχή. Προσπαθήστε να αποφύγετε τη λήψη μετρήσεων εάν νερό ή υγρασία μπορεί να εισέλθει στις οπές    	του αισθητήρα σας. Για περισσότερες πληροφορίες ανατρέξτε 	   	   στον Οδηγό Λήψης Μετρήσεων στις Εκστρατείες.</a:t>
            </a:r>
          </a:p>
          <a:p>
            <a:pPr algn="l">
              <a:defRPr sz="1800" b="0">
                <a:solidFill>
                  <a:srgbClr val="5E5E5E"/>
                </a:solidFill>
                <a:latin typeface="Roboto"/>
                <a:ea typeface="Roboto"/>
                <a:cs typeface="Roboto"/>
                <a:sym typeface="Roboto"/>
              </a:defRPr>
            </a:pPr>
            <a:endParaRPr lang="el-GR" sz="1600" dirty="0"/>
          </a:p>
          <a:p>
            <a:pPr algn="l">
              <a:defRPr sz="1800" b="0">
                <a:solidFill>
                  <a:srgbClr val="5E5E5E"/>
                </a:solidFill>
                <a:latin typeface="Roboto"/>
                <a:ea typeface="Roboto"/>
                <a:cs typeface="Roboto"/>
                <a:sym typeface="Roboto"/>
              </a:defRPr>
            </a:pPr>
            <a:r>
              <a:rPr lang="el-GR" sz="1600" dirty="0"/>
              <a:t>	Όσο πιο συνεπείς και πληρέστερες είναι οι μετρήσεις της 				          Κυψέλης σας, τόσο καλύτερα και πιο </a:t>
            </a:r>
            <a:r>
              <a:rPr lang="el-GR" sz="1600" dirty="0" err="1"/>
              <a:t>αξιό</a:t>
            </a:r>
            <a:r>
              <a:rPr lang="el-GR" sz="1600" dirty="0"/>
              <a:t>-					</a:t>
            </a:r>
            <a:r>
              <a:rPr lang="el-GR" sz="1600" dirty="0" err="1"/>
              <a:t>πιστα</a:t>
            </a:r>
            <a:r>
              <a:rPr lang="el-GR" sz="1600" dirty="0"/>
              <a:t>  θα είναι τα επιστημονικά σας 					   αποτελέσματα. Δεν μπορούμε να </a:t>
            </a:r>
            <a:r>
              <a:rPr lang="el-GR" sz="1600" dirty="0" err="1"/>
              <a:t>ανα</a:t>
            </a:r>
            <a:r>
              <a:rPr lang="el-GR" sz="1600" dirty="0"/>
              <a:t>-					      </a:t>
            </a:r>
            <a:r>
              <a:rPr lang="el-GR" sz="1600" dirty="0" err="1"/>
              <a:t>γκάσουμε</a:t>
            </a:r>
            <a:r>
              <a:rPr lang="el-GR" sz="1600" dirty="0"/>
              <a:t> τους εθελοντές εργάτριες 					         μέλισσες να ακολουθούν αυστηρές 						εντολές, ωστόσο είναι πολύ </a:t>
            </a:r>
            <a:r>
              <a:rPr lang="el-GR" sz="1600" dirty="0" err="1"/>
              <a:t>σημα</a:t>
            </a:r>
            <a:r>
              <a:rPr lang="el-GR" sz="1600" dirty="0"/>
              <a:t>-					          </a:t>
            </a:r>
            <a:r>
              <a:rPr lang="el-GR" sz="1600" dirty="0" err="1"/>
              <a:t>ντικό</a:t>
            </a:r>
            <a:r>
              <a:rPr lang="el-GR" sz="1600" dirty="0"/>
              <a:t> να τους πληροφορήσουμε για 					       την αξία των διαδικασιών που πρέπει 				    να ακολουθήσουν για τη λήψη </a:t>
            </a:r>
            <a:r>
              <a:rPr lang="el-GR" sz="1600" dirty="0" err="1"/>
              <a:t>αξιόπι</a:t>
            </a:r>
            <a:r>
              <a:rPr lang="el-GR" sz="1600" dirty="0"/>
              <a:t>-					 στων μετρήσεων.</a:t>
            </a:r>
          </a:p>
          <a:p>
            <a:pPr algn="l">
              <a:defRPr sz="1800" b="0">
                <a:solidFill>
                  <a:srgbClr val="5E5E5E"/>
                </a:solidFill>
                <a:latin typeface="Roboto"/>
                <a:ea typeface="Roboto"/>
                <a:cs typeface="Roboto"/>
                <a:sym typeface="Roboto"/>
              </a:defRPr>
            </a:pPr>
            <a:r>
              <a:rPr lang="el-GR" sz="1600" dirty="0"/>
              <a:t>				</a:t>
            </a:r>
          </a:p>
          <a:p>
            <a:pPr algn="l">
              <a:defRPr sz="1800" b="0">
                <a:solidFill>
                  <a:srgbClr val="5E5E5E"/>
                </a:solidFill>
                <a:latin typeface="Roboto"/>
                <a:ea typeface="Roboto"/>
                <a:cs typeface="Roboto"/>
                <a:sym typeface="Roboto"/>
              </a:defRPr>
            </a:pPr>
            <a:r>
              <a:rPr lang="el-GR" sz="1600" dirty="0"/>
              <a:t>				Στην επιστήμη, η συνέπεια και η ακρίβεια 				είναι ο βασικότερος παράγοντας.</a:t>
            </a:r>
          </a:p>
          <a:p>
            <a:pPr algn="l">
              <a:defRPr sz="1800" b="0">
                <a:solidFill>
                  <a:srgbClr val="5E5E5E"/>
                </a:solidFill>
                <a:latin typeface="Roboto"/>
                <a:ea typeface="Roboto"/>
                <a:cs typeface="Roboto"/>
                <a:sym typeface="Roboto"/>
              </a:defRPr>
            </a:pPr>
            <a:endParaRPr lang="el-GR" sz="1600" dirty="0"/>
          </a:p>
          <a:p>
            <a:pPr algn="l">
              <a:defRPr sz="1800" b="0">
                <a:solidFill>
                  <a:srgbClr val="5E5E5E"/>
                </a:solidFill>
                <a:latin typeface="Roboto"/>
                <a:ea typeface="Roboto"/>
                <a:cs typeface="Roboto"/>
                <a:sym typeface="Roboto"/>
              </a:defRPr>
            </a:pPr>
            <a:endParaRPr sz="1600" dirty="0"/>
          </a:p>
        </p:txBody>
      </p:sp>
      <p:sp>
        <p:nvSpPr>
          <p:cNvPr id="277" name="ΜΕΤΑΒΛΗΤΈΣ ΚΑΜΠΆΝΙΑΣ…"/>
          <p:cNvSpPr txBox="1"/>
          <p:nvPr/>
        </p:nvSpPr>
        <p:spPr>
          <a:xfrm>
            <a:off x="2431472" y="353292"/>
            <a:ext cx="4533945" cy="1235062"/>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7614" tIns="27614" rIns="27614" bIns="27614">
            <a:normAutofit lnSpcReduction="10000"/>
          </a:bodyPr>
          <a:lstStyle/>
          <a:p>
            <a:pPr algn="r" defTabSz="563631">
              <a:defRPr sz="2640">
                <a:solidFill>
                  <a:srgbClr val="5E5E5E"/>
                </a:solidFill>
                <a:latin typeface="Roboto"/>
                <a:ea typeface="Roboto"/>
                <a:cs typeface="Roboto"/>
                <a:sym typeface="Roboto"/>
              </a:defRPr>
            </a:pPr>
            <a:r>
              <a:rPr lang="el-GR" dirty="0"/>
              <a:t>ΠΑΡΑΜΕΤΡΟΙ ΕΚΣΤΡΑΤΕΙΑΣ</a:t>
            </a:r>
          </a:p>
          <a:p>
            <a:pPr algn="r" defTabSz="563631">
              <a:defRPr sz="2640">
                <a:solidFill>
                  <a:srgbClr val="5E5E5E"/>
                </a:solidFill>
                <a:latin typeface="Roboto"/>
                <a:ea typeface="Roboto"/>
                <a:cs typeface="Roboto"/>
                <a:sym typeface="Roboto"/>
              </a:defRPr>
            </a:pPr>
            <a:r>
              <a:rPr lang="el-GR" dirty="0"/>
              <a:t>ΠΟΥ ΠΡΕΠΕΙ ΝΑ </a:t>
            </a:r>
          </a:p>
          <a:p>
            <a:pPr algn="r" defTabSz="563631">
              <a:defRPr sz="2640">
                <a:solidFill>
                  <a:srgbClr val="5E5E5E"/>
                </a:solidFill>
                <a:latin typeface="Roboto"/>
                <a:ea typeface="Roboto"/>
                <a:cs typeface="Roboto"/>
                <a:sym typeface="Roboto"/>
              </a:defRPr>
            </a:pPr>
            <a:r>
              <a:rPr lang="el-GR" dirty="0"/>
              <a:t>ΛΗΦΘΟΥΝ ΥΠΟΨΗ</a:t>
            </a:r>
          </a:p>
        </p:txBody>
      </p:sp>
      <p:pic>
        <p:nvPicPr>
          <p:cNvPr id="280" name="pasted-movie.png" descr="pasted-movie.png"/>
          <p:cNvPicPr>
            <a:picLocks noChangeAspect="1"/>
          </p:cNvPicPr>
          <p:nvPr/>
        </p:nvPicPr>
        <p:blipFill>
          <a:blip r:embed="rId4"/>
          <a:stretch>
            <a:fillRect/>
          </a:stretch>
        </p:blipFill>
        <p:spPr>
          <a:xfrm>
            <a:off x="842920" y="7858377"/>
            <a:ext cx="2224298" cy="2224298"/>
          </a:xfrm>
          <a:prstGeom prst="rect">
            <a:avLst/>
          </a:prstGeom>
          <a:ln w="3175">
            <a:miter lim="400000"/>
          </a:ln>
        </p:spPr>
      </p:pic>
      <p:pic>
        <p:nvPicPr>
          <p:cNvPr id="281" name="pasted-movie.png" descr="pasted-movie.png"/>
          <p:cNvPicPr>
            <a:picLocks noChangeAspect="1"/>
          </p:cNvPicPr>
          <p:nvPr/>
        </p:nvPicPr>
        <p:blipFill>
          <a:blip r:embed="rId5"/>
          <a:srcRect r="74932"/>
          <a:stretch>
            <a:fillRect/>
          </a:stretch>
        </p:blipFill>
        <p:spPr>
          <a:xfrm>
            <a:off x="502912" y="189192"/>
            <a:ext cx="990089" cy="673101"/>
          </a:xfrm>
          <a:prstGeom prst="rect">
            <a:avLst/>
          </a:prstGeom>
          <a:ln w="3175">
            <a:miter lim="400000"/>
          </a:ln>
        </p:spPr>
      </p:pic>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5" name="pasted-movie.png" descr="pasted-movie.png"/>
          <p:cNvPicPr>
            <a:picLocks noChangeAspect="1"/>
          </p:cNvPicPr>
          <p:nvPr/>
        </p:nvPicPr>
        <p:blipFill>
          <a:blip r:embed="rId2"/>
          <a:stretch>
            <a:fillRect/>
          </a:stretch>
        </p:blipFill>
        <p:spPr>
          <a:xfrm>
            <a:off x="3631593" y="4968423"/>
            <a:ext cx="1872635" cy="1872635"/>
          </a:xfrm>
          <a:prstGeom prst="rect">
            <a:avLst/>
          </a:prstGeom>
          <a:ln w="3175">
            <a:miter lim="400000"/>
          </a:ln>
        </p:spPr>
      </p:pic>
      <p:pic>
        <p:nvPicPr>
          <p:cNvPr id="286" name="pasted-movie.png" descr="pasted-movie.png"/>
          <p:cNvPicPr>
            <a:picLocks noChangeAspect="1"/>
          </p:cNvPicPr>
          <p:nvPr/>
        </p:nvPicPr>
        <p:blipFill>
          <a:blip r:embed="rId3"/>
          <a:stretch>
            <a:fillRect/>
          </a:stretch>
        </p:blipFill>
        <p:spPr>
          <a:xfrm>
            <a:off x="6130973" y="3728065"/>
            <a:ext cx="1872635" cy="1872635"/>
          </a:xfrm>
          <a:prstGeom prst="rect">
            <a:avLst/>
          </a:prstGeom>
          <a:ln w="3175">
            <a:miter lim="400000"/>
          </a:ln>
        </p:spPr>
      </p:pic>
      <p:pic>
        <p:nvPicPr>
          <p:cNvPr id="287" name="pasted-movie.png" descr="pasted-movie.png"/>
          <p:cNvPicPr>
            <a:picLocks noChangeAspect="1"/>
          </p:cNvPicPr>
          <p:nvPr/>
        </p:nvPicPr>
        <p:blipFill>
          <a:blip r:embed="rId4"/>
          <a:stretch>
            <a:fillRect/>
          </a:stretch>
        </p:blipFill>
        <p:spPr>
          <a:xfrm>
            <a:off x="3631593" y="7811398"/>
            <a:ext cx="2224298" cy="2224298"/>
          </a:xfrm>
          <a:prstGeom prst="rect">
            <a:avLst/>
          </a:prstGeom>
          <a:ln w="3175">
            <a:miter lim="400000"/>
          </a:ln>
        </p:spPr>
      </p:pic>
      <p:sp>
        <p:nvSpPr>
          <p:cNvPr id="283" name="Μια εκστρατεία θέλει να μετρήσει τον αντίκτυπο της επισκεψιμότητας. Η συγκεκριμένη πηγή, ένας πολυσύχναστος κόμβος, είναι ευαίσθητος στην ώρα αιχμής. Η κυψέλη θα πρέπει να εξετάσει τη μέτρηση πριν, κατά τη διάρκεια και μετά την ώρα αιχμής.…"/>
          <p:cNvSpPr/>
          <p:nvPr/>
        </p:nvSpPr>
        <p:spPr>
          <a:xfrm>
            <a:off x="235487" y="1559324"/>
            <a:ext cx="6818457" cy="8703805"/>
          </a:xfrm>
          <a:custGeom>
            <a:avLst/>
            <a:gdLst/>
            <a:ahLst/>
            <a:cxnLst>
              <a:cxn ang="0">
                <a:pos x="wd2" y="hd2"/>
              </a:cxn>
              <a:cxn ang="5400000">
                <a:pos x="wd2" y="hd2"/>
              </a:cxn>
              <a:cxn ang="10800000">
                <a:pos x="wd2" y="hd2"/>
              </a:cxn>
              <a:cxn ang="16200000">
                <a:pos x="wd2" y="hd2"/>
              </a:cxn>
            </a:cxnLst>
            <a:rect l="0" t="0" r="r" b="b"/>
            <a:pathLst>
              <a:path w="21600" h="21600" extrusionOk="0">
                <a:moveTo>
                  <a:pt x="203" y="0"/>
                </a:moveTo>
                <a:lnTo>
                  <a:pt x="0" y="21600"/>
                </a:lnTo>
                <a:lnTo>
                  <a:pt x="10841" y="21525"/>
                </a:lnTo>
                <a:lnTo>
                  <a:pt x="8209" y="17900"/>
                </a:lnTo>
                <a:lnTo>
                  <a:pt x="11483" y="14386"/>
                </a:lnTo>
                <a:lnTo>
                  <a:pt x="8719" y="10535"/>
                </a:lnTo>
                <a:lnTo>
                  <a:pt x="11444" y="7036"/>
                </a:lnTo>
                <a:lnTo>
                  <a:pt x="16450" y="6928"/>
                </a:lnTo>
                <a:lnTo>
                  <a:pt x="19341" y="3446"/>
                </a:lnTo>
                <a:lnTo>
                  <a:pt x="21502" y="3415"/>
                </a:lnTo>
                <a:lnTo>
                  <a:pt x="21600" y="32"/>
                </a:lnTo>
                <a:lnTo>
                  <a:pt x="203" y="0"/>
                </a:lnTo>
                <a:close/>
              </a:path>
            </a:pathLst>
          </a:cu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7614" tIns="27614" rIns="27614" bIns="27614"/>
          <a:lstStyle/>
          <a:p>
            <a:pPr marL="285750" indent="-285750" algn="l">
              <a:buFont typeface="Arial" panose="020B0604020202020204" pitchFamily="34" charset="0"/>
              <a:buChar char="•"/>
              <a:defRPr sz="1700" b="0">
                <a:solidFill>
                  <a:srgbClr val="5E5E5E"/>
                </a:solidFill>
                <a:latin typeface="Roboto"/>
                <a:ea typeface="Roboto"/>
                <a:cs typeface="Roboto"/>
                <a:sym typeface="Roboto"/>
              </a:defRPr>
            </a:pPr>
            <a:r>
              <a:rPr lang="el-GR" dirty="0"/>
              <a:t>Μία εκστρατεία στόχο έχει να μετρήσει τον αντίκτυπο του </a:t>
            </a:r>
            <a:r>
              <a:rPr lang="el-GR" dirty="0" err="1"/>
              <a:t>κυ-κλοφοριακού</a:t>
            </a:r>
            <a:r>
              <a:rPr lang="el-GR" dirty="0"/>
              <a:t> προβλήματος. Η συγκεκριμένη πηγή, ένας </a:t>
            </a:r>
            <a:r>
              <a:rPr lang="el-GR" dirty="0" err="1"/>
              <a:t>πολυσύ-χναστος</a:t>
            </a:r>
            <a:r>
              <a:rPr lang="el-GR" dirty="0"/>
              <a:t> κόμβος, είναι ευαίσθητος στην ώρα αιχμής. Η κυψέλη θα πρέπει να λάβει μετρήσεις πριν, κατά τη διάρκεια και μετά τις ώρες αιχμής.</a:t>
            </a:r>
          </a:p>
          <a:p>
            <a:pPr algn="l">
              <a:defRPr sz="1700" b="0">
                <a:solidFill>
                  <a:srgbClr val="5E5E5E"/>
                </a:solidFill>
                <a:latin typeface="Roboto"/>
                <a:ea typeface="Roboto"/>
                <a:cs typeface="Roboto"/>
                <a:sym typeface="Roboto"/>
              </a:defRPr>
            </a:pPr>
            <a:endParaRPr lang="el-GR" dirty="0"/>
          </a:p>
          <a:p>
            <a:pPr marL="285750" indent="-285750" algn="l">
              <a:buFont typeface="Arial" panose="020B0604020202020204" pitchFamily="34" charset="0"/>
              <a:buChar char="•"/>
              <a:defRPr sz="1700" b="0">
                <a:solidFill>
                  <a:srgbClr val="5E5E5E"/>
                </a:solidFill>
                <a:latin typeface="Roboto"/>
                <a:ea typeface="Roboto"/>
                <a:cs typeface="Roboto"/>
                <a:sym typeface="Roboto"/>
              </a:defRPr>
            </a:pPr>
            <a:r>
              <a:rPr lang="el-GR" dirty="0"/>
              <a:t>Μια εκστρατεία στοχεύει να διερευνήσει την ποιότητα </a:t>
            </a:r>
          </a:p>
          <a:p>
            <a:pPr marL="290513" algn="l">
              <a:defRPr sz="1700" b="0">
                <a:solidFill>
                  <a:srgbClr val="5E5E5E"/>
                </a:solidFill>
                <a:latin typeface="Roboto"/>
                <a:ea typeface="Roboto"/>
                <a:cs typeface="Roboto"/>
                <a:sym typeface="Roboto"/>
              </a:defRPr>
            </a:pPr>
            <a:r>
              <a:rPr lang="el-GR" dirty="0"/>
              <a:t>αέρα πλησίον ενός σχολείου. Αυτό υποδηλώνει ότι θα </a:t>
            </a:r>
          </a:p>
          <a:p>
            <a:pPr marL="290513" algn="l">
              <a:defRPr sz="1700" b="0">
                <a:solidFill>
                  <a:srgbClr val="5E5E5E"/>
                </a:solidFill>
                <a:latin typeface="Roboto"/>
                <a:ea typeface="Roboto"/>
                <a:cs typeface="Roboto"/>
                <a:sym typeface="Roboto"/>
              </a:defRPr>
            </a:pPr>
            <a:r>
              <a:rPr lang="el-GR" dirty="0"/>
              <a:t>πρέπει να ληφθούν μετρήσεις πριν και μετά τις ώρες λειτουργίας του σχολείου, και συγκεκριμένα κατά </a:t>
            </a:r>
          </a:p>
          <a:p>
            <a:pPr marL="290513" algn="l">
              <a:defRPr sz="1700" b="0">
                <a:solidFill>
                  <a:srgbClr val="5E5E5E"/>
                </a:solidFill>
                <a:latin typeface="Roboto"/>
                <a:ea typeface="Roboto"/>
                <a:cs typeface="Roboto"/>
                <a:sym typeface="Roboto"/>
              </a:defRPr>
            </a:pPr>
            <a:r>
              <a:rPr lang="el-GR" dirty="0"/>
              <a:t>τις ώρες παράδοσης και παραλαβής των μαθητών. </a:t>
            </a:r>
          </a:p>
          <a:p>
            <a:pPr algn="l">
              <a:defRPr sz="1700" b="0">
                <a:solidFill>
                  <a:srgbClr val="5E5E5E"/>
                </a:solidFill>
                <a:latin typeface="Roboto"/>
                <a:ea typeface="Roboto"/>
                <a:cs typeface="Roboto"/>
                <a:sym typeface="Roboto"/>
              </a:defRPr>
            </a:pPr>
            <a:endParaRPr lang="el-GR" dirty="0"/>
          </a:p>
          <a:p>
            <a:pPr marL="285750" indent="-285750" algn="l">
              <a:buFont typeface="Arial" panose="020B0604020202020204" pitchFamily="34" charset="0"/>
              <a:buChar char="•"/>
              <a:defRPr sz="1700" b="0">
                <a:solidFill>
                  <a:srgbClr val="5E5E5E"/>
                </a:solidFill>
                <a:latin typeface="Roboto"/>
                <a:ea typeface="Roboto"/>
                <a:cs typeface="Roboto"/>
                <a:sym typeface="Roboto"/>
              </a:defRPr>
            </a:pPr>
            <a:r>
              <a:rPr lang="el-GR" dirty="0"/>
              <a:t>Μια εκστρατεία θα εστιάσει σε</a:t>
            </a:r>
          </a:p>
          <a:p>
            <a:pPr marL="290513" algn="l">
              <a:defRPr sz="1700" b="0">
                <a:solidFill>
                  <a:srgbClr val="5E5E5E"/>
                </a:solidFill>
                <a:latin typeface="Roboto"/>
                <a:ea typeface="Roboto"/>
                <a:cs typeface="Roboto"/>
                <a:sym typeface="Roboto"/>
              </a:defRPr>
            </a:pPr>
            <a:r>
              <a:rPr lang="el-GR" dirty="0"/>
              <a:t>μία περιοχή με μεγάλες </a:t>
            </a:r>
            <a:r>
              <a:rPr lang="el-GR" dirty="0" err="1"/>
              <a:t>μετα</a:t>
            </a:r>
            <a:r>
              <a:rPr lang="el-GR" dirty="0"/>
              <a:t>-</a:t>
            </a:r>
          </a:p>
          <a:p>
            <a:pPr marL="290513" algn="l">
              <a:defRPr sz="1700" b="0">
                <a:solidFill>
                  <a:srgbClr val="5E5E5E"/>
                </a:solidFill>
                <a:latin typeface="Roboto"/>
                <a:ea typeface="Roboto"/>
                <a:cs typeface="Roboto"/>
                <a:sym typeface="Roboto"/>
              </a:defRPr>
            </a:pPr>
            <a:r>
              <a:rPr lang="el-GR" dirty="0"/>
              <a:t>βολές στην θερμοκρασία και </a:t>
            </a:r>
          </a:p>
          <a:p>
            <a:pPr marL="290513" algn="l">
              <a:defRPr sz="1700" b="0">
                <a:solidFill>
                  <a:srgbClr val="5E5E5E"/>
                </a:solidFill>
                <a:latin typeface="Roboto"/>
                <a:ea typeface="Roboto"/>
                <a:cs typeface="Roboto"/>
                <a:sym typeface="Roboto"/>
              </a:defRPr>
            </a:pPr>
            <a:r>
              <a:rPr lang="el-GR" dirty="0"/>
              <a:t>στους ανέμους. Έτσι, κατά </a:t>
            </a:r>
          </a:p>
          <a:p>
            <a:pPr marL="290513" algn="l">
              <a:defRPr sz="1700" b="0">
                <a:solidFill>
                  <a:srgbClr val="5E5E5E"/>
                </a:solidFill>
                <a:latin typeface="Roboto"/>
                <a:ea typeface="Roboto"/>
                <a:cs typeface="Roboto"/>
                <a:sym typeface="Roboto"/>
              </a:defRPr>
            </a:pPr>
            <a:r>
              <a:rPr lang="el-GR" dirty="0"/>
              <a:t>τη διάρκεια ενός ζεστού </a:t>
            </a:r>
          </a:p>
          <a:p>
            <a:pPr marL="290513" algn="l">
              <a:defRPr sz="1700" b="0">
                <a:solidFill>
                  <a:srgbClr val="5E5E5E"/>
                </a:solidFill>
                <a:latin typeface="Roboto"/>
                <a:ea typeface="Roboto"/>
                <a:cs typeface="Roboto"/>
                <a:sym typeface="Roboto"/>
              </a:defRPr>
            </a:pPr>
            <a:r>
              <a:rPr lang="el-GR" dirty="0"/>
              <a:t>καλοκαιριού χωρίς πολύ </a:t>
            </a:r>
          </a:p>
          <a:p>
            <a:pPr marL="290513" algn="l">
              <a:defRPr sz="1700" b="0">
                <a:solidFill>
                  <a:srgbClr val="5E5E5E"/>
                </a:solidFill>
                <a:latin typeface="Roboto"/>
                <a:ea typeface="Roboto"/>
                <a:cs typeface="Roboto"/>
                <a:sym typeface="Roboto"/>
              </a:defRPr>
            </a:pPr>
            <a:r>
              <a:rPr lang="el-GR" dirty="0"/>
              <a:t>αέρα θα προκύψουν </a:t>
            </a:r>
            <a:r>
              <a:rPr lang="el-GR" dirty="0" err="1"/>
              <a:t>διαφο</a:t>
            </a:r>
            <a:r>
              <a:rPr lang="el-GR" dirty="0"/>
              <a:t>-</a:t>
            </a:r>
          </a:p>
          <a:p>
            <a:pPr marL="290513" algn="l">
              <a:defRPr sz="1700" b="0">
                <a:solidFill>
                  <a:srgbClr val="5E5E5E"/>
                </a:solidFill>
                <a:latin typeface="Roboto"/>
                <a:ea typeface="Roboto"/>
                <a:cs typeface="Roboto"/>
                <a:sym typeface="Roboto"/>
              </a:defRPr>
            </a:pPr>
            <a:r>
              <a:rPr lang="el-GR" dirty="0" err="1"/>
              <a:t>ρετικά</a:t>
            </a:r>
            <a:r>
              <a:rPr lang="el-GR" dirty="0"/>
              <a:t> αποτελέσματα σε </a:t>
            </a:r>
            <a:r>
              <a:rPr lang="el-GR" dirty="0" err="1"/>
              <a:t>σχέ</a:t>
            </a:r>
            <a:r>
              <a:rPr lang="el-GR" dirty="0"/>
              <a:t>-</a:t>
            </a:r>
          </a:p>
          <a:p>
            <a:pPr marL="290513" algn="l">
              <a:defRPr sz="1700" b="0">
                <a:solidFill>
                  <a:srgbClr val="5E5E5E"/>
                </a:solidFill>
                <a:latin typeface="Roboto"/>
                <a:ea typeface="Roboto"/>
                <a:cs typeface="Roboto"/>
                <a:sym typeface="Roboto"/>
              </a:defRPr>
            </a:pPr>
            <a:r>
              <a:rPr lang="el-GR" dirty="0" err="1"/>
              <a:t>ση</a:t>
            </a:r>
            <a:r>
              <a:rPr lang="el-GR" dirty="0"/>
              <a:t> με το χειμώνα υπό πιο </a:t>
            </a:r>
            <a:r>
              <a:rPr lang="el-GR" dirty="0" err="1"/>
              <a:t>θυ</a:t>
            </a:r>
            <a:r>
              <a:rPr lang="el-GR" dirty="0"/>
              <a:t>-</a:t>
            </a:r>
          </a:p>
          <a:p>
            <a:pPr marL="290513" algn="l">
              <a:defRPr sz="1700" b="0">
                <a:solidFill>
                  <a:srgbClr val="5E5E5E"/>
                </a:solidFill>
                <a:latin typeface="Roboto"/>
                <a:ea typeface="Roboto"/>
                <a:cs typeface="Roboto"/>
                <a:sym typeface="Roboto"/>
              </a:defRPr>
            </a:pPr>
            <a:r>
              <a:rPr lang="el-GR" dirty="0" err="1"/>
              <a:t>ελλώδεις</a:t>
            </a:r>
            <a:r>
              <a:rPr lang="el-GR" dirty="0"/>
              <a:t> συνθήκες (νέφος ένα-</a:t>
            </a:r>
          </a:p>
          <a:p>
            <a:pPr marL="290513" algn="l">
              <a:defRPr sz="1700" b="0">
                <a:solidFill>
                  <a:srgbClr val="5E5E5E"/>
                </a:solidFill>
                <a:latin typeface="Roboto"/>
                <a:ea typeface="Roboto"/>
                <a:cs typeface="Roboto"/>
                <a:sym typeface="Roboto"/>
              </a:defRPr>
            </a:pPr>
            <a:r>
              <a:rPr lang="el-GR" dirty="0"/>
              <a:t>ντι μηδενικού κινδύνου νέφους). </a:t>
            </a:r>
          </a:p>
          <a:p>
            <a:pPr algn="l">
              <a:defRPr sz="1700" b="0">
                <a:solidFill>
                  <a:srgbClr val="5E5E5E"/>
                </a:solidFill>
                <a:latin typeface="Roboto"/>
                <a:ea typeface="Roboto"/>
                <a:cs typeface="Roboto"/>
                <a:sym typeface="Roboto"/>
              </a:defRPr>
            </a:pPr>
            <a:endParaRPr lang="el-GR" dirty="0"/>
          </a:p>
          <a:p>
            <a:pPr marL="285750" indent="-285750" algn="l">
              <a:buFont typeface="Arial" panose="020B0604020202020204" pitchFamily="34" charset="0"/>
              <a:buChar char="•"/>
              <a:defRPr sz="1700" b="0">
                <a:solidFill>
                  <a:srgbClr val="5E5E5E"/>
                </a:solidFill>
                <a:latin typeface="Roboto"/>
                <a:ea typeface="Roboto"/>
                <a:cs typeface="Roboto"/>
                <a:sym typeface="Roboto"/>
              </a:defRPr>
            </a:pPr>
            <a:r>
              <a:rPr lang="el-GR" dirty="0"/>
              <a:t>Μια εκστρατεία «περιοχής» που </a:t>
            </a:r>
          </a:p>
          <a:p>
            <a:pPr marL="290513" algn="l">
              <a:defRPr sz="1700" b="0">
                <a:solidFill>
                  <a:srgbClr val="5E5E5E"/>
                </a:solidFill>
                <a:latin typeface="Roboto"/>
                <a:ea typeface="Roboto"/>
                <a:cs typeface="Roboto"/>
                <a:sym typeface="Roboto"/>
              </a:defRPr>
            </a:pPr>
            <a:r>
              <a:rPr lang="el-GR" dirty="0"/>
              <a:t>θα μελετηθούν οι ζώνες </a:t>
            </a:r>
            <a:r>
              <a:rPr lang="el-GR" dirty="0" err="1"/>
              <a:t>πρασί</a:t>
            </a:r>
            <a:r>
              <a:rPr lang="el-GR" dirty="0"/>
              <a:t>-</a:t>
            </a:r>
          </a:p>
          <a:p>
            <a:pPr marL="290513" algn="l">
              <a:defRPr sz="1700" b="0">
                <a:solidFill>
                  <a:srgbClr val="5E5E5E"/>
                </a:solidFill>
                <a:latin typeface="Roboto"/>
                <a:ea typeface="Roboto"/>
                <a:cs typeface="Roboto"/>
                <a:sym typeface="Roboto"/>
              </a:defRPr>
            </a:pPr>
            <a:r>
              <a:rPr lang="el-GR" dirty="0"/>
              <a:t>νου που διαχωρίζουν τους </a:t>
            </a:r>
          </a:p>
          <a:p>
            <a:pPr marL="290513" algn="l">
              <a:defRPr sz="1700" b="0">
                <a:solidFill>
                  <a:srgbClr val="5E5E5E"/>
                </a:solidFill>
                <a:latin typeface="Roboto"/>
                <a:ea typeface="Roboto"/>
                <a:cs typeface="Roboto"/>
                <a:sym typeface="Roboto"/>
              </a:defRPr>
            </a:pPr>
            <a:r>
              <a:rPr lang="el-GR" dirty="0"/>
              <a:t>δρόμους από την </a:t>
            </a:r>
            <a:r>
              <a:rPr lang="el-GR" dirty="0" err="1"/>
              <a:t>κυκλοφο</a:t>
            </a:r>
            <a:r>
              <a:rPr lang="el-GR" dirty="0"/>
              <a:t>-</a:t>
            </a:r>
          </a:p>
          <a:p>
            <a:pPr marL="290513" algn="l">
              <a:defRPr sz="1700" b="0">
                <a:solidFill>
                  <a:srgbClr val="5E5E5E"/>
                </a:solidFill>
                <a:latin typeface="Roboto"/>
                <a:ea typeface="Roboto"/>
                <a:cs typeface="Roboto"/>
                <a:sym typeface="Roboto"/>
              </a:defRPr>
            </a:pPr>
            <a:r>
              <a:rPr lang="el-GR" dirty="0" err="1"/>
              <a:t>ρία</a:t>
            </a:r>
            <a:r>
              <a:rPr lang="el-GR" dirty="0"/>
              <a:t> των πεζών. Σε αυτή </a:t>
            </a:r>
          </a:p>
          <a:p>
            <a:pPr marL="290513" algn="l">
              <a:defRPr sz="1700" b="0">
                <a:solidFill>
                  <a:srgbClr val="5E5E5E"/>
                </a:solidFill>
                <a:latin typeface="Roboto"/>
                <a:ea typeface="Roboto"/>
                <a:cs typeface="Roboto"/>
                <a:sym typeface="Roboto"/>
              </a:defRPr>
            </a:pPr>
            <a:r>
              <a:rPr lang="el-GR" dirty="0"/>
              <a:t>την περίπτωση θα ληφθούν </a:t>
            </a:r>
          </a:p>
          <a:p>
            <a:pPr marL="290513" algn="l">
              <a:defRPr sz="1700" b="0">
                <a:solidFill>
                  <a:srgbClr val="5E5E5E"/>
                </a:solidFill>
                <a:latin typeface="Roboto"/>
                <a:ea typeface="Roboto"/>
                <a:cs typeface="Roboto"/>
                <a:sym typeface="Roboto"/>
              </a:defRPr>
            </a:pPr>
            <a:r>
              <a:rPr lang="el-GR" dirty="0"/>
              <a:t>μετρήσεις και στις δύο </a:t>
            </a:r>
            <a:r>
              <a:rPr lang="el-GR" dirty="0" err="1"/>
              <a:t>πλευ</a:t>
            </a:r>
            <a:r>
              <a:rPr lang="el-GR" dirty="0"/>
              <a:t>-</a:t>
            </a:r>
          </a:p>
          <a:p>
            <a:pPr marL="290513" algn="l">
              <a:defRPr sz="1700" b="0">
                <a:solidFill>
                  <a:srgbClr val="5E5E5E"/>
                </a:solidFill>
                <a:latin typeface="Roboto"/>
                <a:ea typeface="Roboto"/>
                <a:cs typeface="Roboto"/>
                <a:sym typeface="Roboto"/>
              </a:defRPr>
            </a:pPr>
            <a:r>
              <a:rPr lang="el-GR" dirty="0" err="1"/>
              <a:t>ρές</a:t>
            </a:r>
            <a:r>
              <a:rPr lang="el-GR" dirty="0"/>
              <a:t> του πρασίνου υπό </a:t>
            </a:r>
            <a:r>
              <a:rPr lang="el-GR" dirty="0" err="1"/>
              <a:t>συγκρί</a:t>
            </a:r>
            <a:r>
              <a:rPr lang="el-GR" dirty="0"/>
              <a:t>-</a:t>
            </a:r>
          </a:p>
          <a:p>
            <a:pPr marL="290513" algn="l">
              <a:defRPr sz="1700" b="0">
                <a:solidFill>
                  <a:srgbClr val="5E5E5E"/>
                </a:solidFill>
                <a:latin typeface="Roboto"/>
                <a:ea typeface="Roboto"/>
                <a:cs typeface="Roboto"/>
                <a:sym typeface="Roboto"/>
              </a:defRPr>
            </a:pPr>
            <a:r>
              <a:rPr lang="el-GR" dirty="0" err="1"/>
              <a:t>σιμες</a:t>
            </a:r>
            <a:r>
              <a:rPr lang="el-GR" dirty="0"/>
              <a:t> συνθήκες.</a:t>
            </a:r>
          </a:p>
          <a:p>
            <a:pPr algn="l">
              <a:defRPr sz="1700" b="0">
                <a:solidFill>
                  <a:srgbClr val="5E5E5E"/>
                </a:solidFill>
                <a:latin typeface="Roboto"/>
                <a:ea typeface="Roboto"/>
                <a:cs typeface="Roboto"/>
                <a:sym typeface="Roboto"/>
              </a:defRPr>
            </a:pPr>
            <a:endParaRPr dirty="0"/>
          </a:p>
        </p:txBody>
      </p:sp>
      <p:sp>
        <p:nvSpPr>
          <p:cNvPr id="284" name="Παραδείγματα"/>
          <p:cNvSpPr txBox="1"/>
          <p:nvPr/>
        </p:nvSpPr>
        <p:spPr>
          <a:xfrm>
            <a:off x="842920" y="1021890"/>
            <a:ext cx="6122498" cy="521466"/>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7614" tIns="27614" rIns="27614" bIns="27614">
            <a:normAutofit/>
          </a:bodyPr>
          <a:lstStyle>
            <a:lvl1pPr algn="r">
              <a:defRPr sz="3000">
                <a:solidFill>
                  <a:srgbClr val="5E5E5E"/>
                </a:solidFill>
                <a:latin typeface="Roboto"/>
                <a:ea typeface="Roboto"/>
                <a:cs typeface="Roboto"/>
                <a:sym typeface="Roboto"/>
              </a:defRPr>
            </a:lvl1pPr>
          </a:lstStyle>
          <a:p>
            <a:r>
              <a:rPr lang="el-GR" dirty="0"/>
              <a:t>ΠΑΡΑΔΕΙΓΜΑΤΑ</a:t>
            </a:r>
          </a:p>
        </p:txBody>
      </p:sp>
      <p:pic>
        <p:nvPicPr>
          <p:cNvPr id="288" name="pasted-movie.png" descr="pasted-movie.png"/>
          <p:cNvPicPr>
            <a:picLocks noChangeAspect="1"/>
          </p:cNvPicPr>
          <p:nvPr/>
        </p:nvPicPr>
        <p:blipFill>
          <a:blip r:embed="rId5"/>
          <a:srcRect r="74932"/>
          <a:stretch>
            <a:fillRect/>
          </a:stretch>
        </p:blipFill>
        <p:spPr>
          <a:xfrm>
            <a:off x="502912" y="189192"/>
            <a:ext cx="990089" cy="673101"/>
          </a:xfrm>
          <a:prstGeom prst="rect">
            <a:avLst/>
          </a:prstGeom>
          <a:ln w="3175">
            <a:miter lim="400000"/>
          </a:ln>
        </p:spPr>
      </p:pic>
    </p:spTree>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Roboto Medium"/>
        <a:ea typeface="Roboto Medium"/>
        <a:cs typeface="Roboto Medium"/>
      </a:majorFont>
      <a:minorFont>
        <a:latin typeface="Roboto Medium"/>
        <a:ea typeface="Roboto Medium"/>
        <a:cs typeface="Roboto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3175" cap="flat">
          <a:noFill/>
          <a:miter lim="400000"/>
        </a:ln>
        <a:effectLst/>
        <a:sp3d/>
      </a:spPr>
      <a:bodyPr rot="0" spcFirstLastPara="1" vertOverflow="overflow" horzOverflow="overflow" vert="horz" wrap="square" lIns="27614" tIns="27614" rIns="27614" bIns="27614" numCol="1" spcCol="38100" rtlCol="0" anchor="ctr">
        <a:spAutoFit/>
      </a:bodyPr>
      <a:lstStyle>
        <a:defPPr marL="0" marR="0" indent="0" algn="ctr" defTabSz="640490" rtl="0" fontAlgn="auto" latinLnBrk="0" hangingPunct="0">
          <a:lnSpc>
            <a:spcPct val="100000"/>
          </a:lnSpc>
          <a:spcBef>
            <a:spcPts val="0"/>
          </a:spcBef>
          <a:spcAft>
            <a:spcPts val="0"/>
          </a:spcAft>
          <a:buClrTx/>
          <a:buSzTx/>
          <a:buFontTx/>
          <a:buNone/>
          <a:tabLst/>
          <a:defRPr kumimoji="0" sz="20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3175"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27614" tIns="27614" rIns="27614" bIns="27614" numCol="1" spcCol="38100" rtlCol="0" anchor="ctr">
        <a:spAutoFit/>
      </a:bodyPr>
      <a:lstStyle>
        <a:defPPr marL="0" marR="0" indent="0" algn="ctr" defTabSz="640490" rtl="0" fontAlgn="auto" latinLnBrk="0" hangingPunct="0">
          <a:lnSpc>
            <a:spcPct val="100000"/>
          </a:lnSpc>
          <a:spcBef>
            <a:spcPts val="0"/>
          </a:spcBef>
          <a:spcAft>
            <a:spcPts val="0"/>
          </a:spcAft>
          <a:buClrTx/>
          <a:buSzTx/>
          <a:buFontTx/>
          <a:buNone/>
          <a:tabLst/>
          <a:defRPr kumimoji="0" sz="22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Roboto Medium"/>
        <a:ea typeface="Roboto Medium"/>
        <a:cs typeface="Roboto Medium"/>
      </a:majorFont>
      <a:minorFont>
        <a:latin typeface="Roboto Medium"/>
        <a:ea typeface="Roboto Medium"/>
        <a:cs typeface="Roboto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3175" cap="flat">
          <a:noFill/>
          <a:miter lim="400000"/>
        </a:ln>
        <a:effectLst/>
        <a:sp3d/>
      </a:spPr>
      <a:bodyPr rot="0" spcFirstLastPara="1" vertOverflow="overflow" horzOverflow="overflow" vert="horz" wrap="square" lIns="27614" tIns="27614" rIns="27614" bIns="27614" numCol="1" spcCol="38100" rtlCol="0" anchor="ctr">
        <a:spAutoFit/>
      </a:bodyPr>
      <a:lstStyle>
        <a:defPPr marL="0" marR="0" indent="0" algn="ctr" defTabSz="640490" rtl="0" fontAlgn="auto" latinLnBrk="0" hangingPunct="0">
          <a:lnSpc>
            <a:spcPct val="100000"/>
          </a:lnSpc>
          <a:spcBef>
            <a:spcPts val="0"/>
          </a:spcBef>
          <a:spcAft>
            <a:spcPts val="0"/>
          </a:spcAft>
          <a:buClrTx/>
          <a:buSzTx/>
          <a:buFontTx/>
          <a:buNone/>
          <a:tabLst/>
          <a:defRPr kumimoji="0" sz="20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3175"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27614" tIns="27614" rIns="27614" bIns="27614" numCol="1" spcCol="38100" rtlCol="0" anchor="ctr">
        <a:spAutoFit/>
      </a:bodyPr>
      <a:lstStyle>
        <a:defPPr marL="0" marR="0" indent="0" algn="ctr" defTabSz="640490" rtl="0" fontAlgn="auto" latinLnBrk="0" hangingPunct="0">
          <a:lnSpc>
            <a:spcPct val="100000"/>
          </a:lnSpc>
          <a:spcBef>
            <a:spcPts val="0"/>
          </a:spcBef>
          <a:spcAft>
            <a:spcPts val="0"/>
          </a:spcAft>
          <a:buClrTx/>
          <a:buSzTx/>
          <a:buFontTx/>
          <a:buNone/>
          <a:tabLst/>
          <a:defRPr kumimoji="0" sz="22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203</TotalTime>
  <Words>1626</Words>
  <Application>Microsoft Macintosh PowerPoint</Application>
  <PresentationFormat>Custom</PresentationFormat>
  <Paragraphs>192</Paragraphs>
  <Slides>10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Arial</vt:lpstr>
      <vt:lpstr>Helvetica Light</vt:lpstr>
      <vt:lpstr>Helvetica Neue</vt:lpstr>
      <vt:lpstr>Helvetica Neue Light</vt:lpstr>
      <vt:lpstr>Helvetica Neue Medium</vt:lpstr>
      <vt:lpstr>Helvetica Neue Thin</vt:lpstr>
      <vt:lpstr>Roboto</vt:lpstr>
      <vt:lpstr>Roboto Medium</vt: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Maria Kotzagianni</dc:creator>
  <cp:lastModifiedBy>Maria Kotzagianni</cp:lastModifiedBy>
  <cp:revision>14</cp:revision>
  <dcterms:modified xsi:type="dcterms:W3CDTF">2024-04-10T07:58:23Z</dcterms:modified>
</cp:coreProperties>
</file>