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7556500" cy="106934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64049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64049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64049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64049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64049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64049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64049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64049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64049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3175" cap="flat">
              <a:noFill/>
              <a:miter lim="400000"/>
            </a:ln>
          </a:right>
          <a:top>
            <a:ln w="12700" cap="flat">
              <a:noFill/>
              <a:miter lim="400000"/>
            </a:ln>
          </a:top>
          <a:bottom>
            <a:ln w="12700" cap="flat">
              <a:noFill/>
              <a:miter lim="400000"/>
            </a:ln>
          </a:bottom>
          <a:insideH>
            <a:ln w="12700" cap="flat">
              <a:noFill/>
              <a:miter lim="400000"/>
            </a:ln>
          </a:insideH>
          <a:insideV>
            <a:ln w="3175"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3175" cap="flat">
              <a:solidFill>
                <a:srgbClr val="3797C6"/>
              </a:solidFill>
              <a:prstDash val="solid"/>
              <a:miter lim="400000"/>
            </a:ln>
          </a:top>
          <a:bottom>
            <a:ln w="12700" cap="flat">
              <a:noFill/>
              <a:miter lim="400000"/>
            </a:ln>
          </a:bottom>
          <a:insideH>
            <a:ln w="3175"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3175" cap="flat">
              <a:noFill/>
              <a:miter lim="400000"/>
            </a:ln>
          </a:bottom>
          <a:insideH>
            <a:ln w="3175"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3175" cap="flat">
              <a:solidFill>
                <a:srgbClr val="B8B8B8"/>
              </a:solidFill>
              <a:prstDash val="solid"/>
              <a:miter lim="400000"/>
            </a:ln>
          </a:left>
          <a:right>
            <a:ln w="3175" cap="flat">
              <a:solidFill>
                <a:srgbClr val="B8B8B8"/>
              </a:solidFill>
              <a:prstDash val="solid"/>
              <a:miter lim="400000"/>
            </a:ln>
          </a:right>
          <a:top>
            <a:ln w="3175" cap="flat">
              <a:solidFill>
                <a:srgbClr val="B8B8B8"/>
              </a:solidFill>
              <a:prstDash val="solid"/>
              <a:miter lim="400000"/>
            </a:ln>
          </a:top>
          <a:bottom>
            <a:ln w="3175" cap="flat">
              <a:solidFill>
                <a:srgbClr val="B8B8B8"/>
              </a:solidFill>
              <a:prstDash val="solid"/>
              <a:miter lim="400000"/>
            </a:ln>
          </a:bottom>
          <a:insideH>
            <a:ln w="3175" cap="flat">
              <a:solidFill>
                <a:srgbClr val="B8B8B8"/>
              </a:solidFill>
              <a:prstDash val="solid"/>
              <a:miter lim="400000"/>
            </a:ln>
          </a:insideH>
          <a:insideV>
            <a:ln w="3175"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
          <a:latin typeface="Helvetica Neue Medium"/>
          <a:ea typeface="Helvetica Neue Medium"/>
          <a:cs typeface="Helvetica Neue Medium"/>
        </a:font>
        <a:srgbClr val="FFFFFF"/>
      </a:tcTxStyle>
      <a:tcStyle>
        <a:tcBdr>
          <a:left>
            <a:ln w="3175" cap="flat">
              <a:solidFill>
                <a:srgbClr val="606060"/>
              </a:solidFill>
              <a:prstDash val="solid"/>
              <a:miter lim="400000"/>
            </a:ln>
          </a:left>
          <a:right>
            <a:ln w="3175" cap="flat">
              <a:solidFill>
                <a:srgbClr val="606060"/>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606060"/>
              </a:solidFill>
              <a:prstDash val="solid"/>
              <a:miter lim="400000"/>
            </a:ln>
          </a:insideH>
          <a:insideV>
            <a:ln w="3175"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3175" cap="flat">
              <a:solidFill>
                <a:srgbClr val="606060"/>
              </a:solidFill>
              <a:prstDash val="solid"/>
              <a:miter lim="400000"/>
            </a:ln>
          </a:left>
          <a:right>
            <a:ln w="3175" cap="flat">
              <a:solidFill>
                <a:srgbClr val="606060"/>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606060"/>
              </a:solidFill>
              <a:prstDash val="solid"/>
              <a:miter lim="400000"/>
            </a:ln>
          </a:insideH>
          <a:insideV>
            <a:ln w="3175" cap="flat">
              <a:solidFill>
                <a:srgbClr val="606060"/>
              </a:solidFill>
              <a:prstDash val="solid"/>
              <a:miter lim="400000"/>
            </a:ln>
          </a:insideV>
        </a:tcBdr>
        <a:fill>
          <a:solidFill>
            <a:srgbClr val="EBEBEB"/>
          </a:solidFill>
        </a:fill>
      </a:tcStyle>
    </a:lastRow>
    <a:firstRow>
      <a:tcTxStyle b="off" i="off">
        <a:font>
          <a:latin typeface="Helvetica Neue Medium"/>
          <a:ea typeface="Helvetica Neue Medium"/>
          <a:cs typeface="Helvetica Neue Medium"/>
        </a:font>
        <a:srgbClr val="FFFFFF"/>
      </a:tcTxStyle>
      <a:tcStyle>
        <a:tcBdr>
          <a:left>
            <a:ln w="3175" cap="flat">
              <a:solidFill>
                <a:srgbClr val="929292"/>
              </a:solidFill>
              <a:prstDash val="solid"/>
              <a:miter lim="400000"/>
            </a:ln>
          </a:left>
          <a:right>
            <a:ln w="3175" cap="flat">
              <a:solidFill>
                <a:srgbClr val="929292"/>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929292"/>
              </a:solidFill>
              <a:prstDash val="solid"/>
              <a:miter lim="400000"/>
            </a:ln>
          </a:insideH>
          <a:insideV>
            <a:ln w="3175"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3175" cap="flat">
              <a:solidFill>
                <a:srgbClr val="5D5D5D"/>
              </a:solidFill>
              <a:custDash>
                <a:ds d="200000" sp="200000"/>
              </a:custDash>
              <a:miter lim="400000"/>
            </a:ln>
          </a:left>
          <a:right>
            <a:ln w="3175" cap="flat">
              <a:solidFill>
                <a:srgbClr val="5D5D5D"/>
              </a:solidFill>
              <a:custDash>
                <a:ds d="200000" sp="200000"/>
              </a:custDash>
              <a:miter lim="400000"/>
            </a:ln>
          </a:right>
          <a:top>
            <a:ln w="3175" cap="flat">
              <a:solidFill>
                <a:srgbClr val="5D5D5D"/>
              </a:solidFill>
              <a:custDash>
                <a:ds d="200000" sp="200000"/>
              </a:custDash>
              <a:miter lim="400000"/>
            </a:ln>
          </a:top>
          <a:bottom>
            <a:ln w="3175" cap="flat">
              <a:solidFill>
                <a:srgbClr val="5D5D5D"/>
              </a:solidFill>
              <a:custDash>
                <a:ds d="200000" sp="200000"/>
              </a:custDash>
              <a:miter lim="400000"/>
            </a:ln>
          </a:bottom>
          <a:insideH>
            <a:ln w="3175" cap="flat">
              <a:solidFill>
                <a:srgbClr val="5D5D5D"/>
              </a:solidFill>
              <a:custDash>
                <a:ds d="200000" sp="200000"/>
              </a:custDash>
              <a:miter lim="400000"/>
            </a:ln>
          </a:insideH>
          <a:insideV>
            <a:ln w="3175"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
          <a:latin typeface="Helvetica Neue Medium"/>
          <a:ea typeface="Helvetica Neue Medium"/>
          <a:cs typeface="Helvetica Neue Medium"/>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F9BA00"/>
          </a:solidFill>
        </a:fill>
      </a:tcStyle>
    </a:firstCol>
    <a:lastRow>
      <a:tcTxStyle b="off" i="off">
        <a:font>
          <a:latin typeface="Helvetica Neue Medium"/>
          <a:ea typeface="Helvetica Neue Medium"/>
          <a:cs typeface="Helvetica Neue Medium"/>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FF9400"/>
          </a:solidFill>
        </a:fill>
      </a:tcStyle>
    </a:lastRow>
    <a:firstRow>
      <a:tcTxStyle b="off" i="off">
        <a:font>
          <a:latin typeface="Helvetica Neue Medium"/>
          <a:ea typeface="Helvetica Neue Medium"/>
          <a:cs typeface="Helvetica Neue Medium"/>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3175" cap="flat">
              <a:solidFill>
                <a:srgbClr val="000000"/>
              </a:solidFill>
              <a:prstDash val="solid"/>
              <a:miter lim="400000"/>
            </a:ln>
          </a:top>
          <a:bottom>
            <a:ln w="12700" cap="flat">
              <a:noFill/>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12700" cap="flat">
              <a:noFill/>
              <a:miter lim="400000"/>
            </a:ln>
          </a:top>
          <a:bottom>
            <a:ln w="3175" cap="flat">
              <a:solidFill>
                <a:srgbClr val="000000"/>
              </a:solidFill>
              <a:prstDash val="solid"/>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7"/>
  </p:normalViewPr>
  <p:slideViewPr>
    <p:cSldViewPr snapToGrid="0">
      <p:cViewPr varScale="1">
        <p:scale>
          <a:sx n="62" d="100"/>
          <a:sy n="62" d="100"/>
        </p:scale>
        <p:origin x="3288"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3" name="Shape 223"/>
          <p:cNvSpPr>
            <a:spLocks noGrp="1" noRot="1" noChangeAspect="1"/>
          </p:cNvSpPr>
          <p:nvPr>
            <p:ph type="sldImg"/>
          </p:nvPr>
        </p:nvSpPr>
        <p:spPr>
          <a:xfrm>
            <a:off x="1143000" y="685800"/>
            <a:ext cx="4572000" cy="3429000"/>
          </a:xfrm>
          <a:prstGeom prst="rect">
            <a:avLst/>
          </a:prstGeom>
        </p:spPr>
        <p:txBody>
          <a:bodyPr/>
          <a:lstStyle/>
          <a:p>
            <a:endParaRPr/>
          </a:p>
        </p:txBody>
      </p:sp>
      <p:sp>
        <p:nvSpPr>
          <p:cNvPr id="224" name="Shape 224"/>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Title - Top">
    <p:spTree>
      <p:nvGrpSpPr>
        <p:cNvPr id="1" name=""/>
        <p:cNvGrpSpPr/>
        <p:nvPr/>
      </p:nvGrpSpPr>
      <p:grpSpPr>
        <a:xfrm>
          <a:off x="0" y="0"/>
          <a:ext cx="0" cy="0"/>
          <a:chOff x="0" y="0"/>
          <a:chExt cx="0" cy="0"/>
        </a:xfrm>
      </p:grpSpPr>
      <p:sp>
        <p:nvSpPr>
          <p:cNvPr id="155" name="Title Text"/>
          <p:cNvSpPr txBox="1">
            <a:spLocks noGrp="1"/>
          </p:cNvSpPr>
          <p:nvPr>
            <p:ph type="title"/>
          </p:nvPr>
        </p:nvSpPr>
        <p:spPr>
          <a:xfrm>
            <a:off x="761380" y="2833792"/>
            <a:ext cx="6033740" cy="1173612"/>
          </a:xfrm>
          <a:prstGeom prst="rect">
            <a:avLst/>
          </a:prstGeom>
        </p:spPr>
        <p:txBody>
          <a:bodyPr anchor="ctr"/>
          <a:lstStyle/>
          <a:p>
            <a:r>
              <a:t>Title Text</a:t>
            </a:r>
          </a:p>
        </p:txBody>
      </p:sp>
      <p:sp>
        <p:nvSpPr>
          <p:cNvPr id="156" name="Slide Number"/>
          <p:cNvSpPr txBox="1">
            <a:spLocks noGrp="1"/>
          </p:cNvSpPr>
          <p:nvPr>
            <p:ph type="sldNum" sz="quarter" idx="2"/>
          </p:nvPr>
        </p:nvSpPr>
        <p:spPr>
          <a:prstGeom prst="rect">
            <a:avLst/>
          </a:prstGeom>
        </p:spPr>
        <p:txBody>
          <a:bodyPr/>
          <a:lstStyle>
            <a:lvl1pPr>
              <a:defRPr>
                <a:latin typeface="Helvetica Neue Light"/>
                <a:ea typeface="Helvetica Neue Light"/>
                <a:cs typeface="Helvetica Neue Light"/>
                <a:sym typeface="Helvetica Neue Light"/>
              </a:defRPr>
            </a:lvl1p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Title &amp; Bullets">
    <p:spTree>
      <p:nvGrpSpPr>
        <p:cNvPr id="1" name=""/>
        <p:cNvGrpSpPr/>
        <p:nvPr/>
      </p:nvGrpSpPr>
      <p:grpSpPr>
        <a:xfrm>
          <a:off x="0" y="0"/>
          <a:ext cx="0" cy="0"/>
          <a:chOff x="0" y="0"/>
          <a:chExt cx="0" cy="0"/>
        </a:xfrm>
      </p:grpSpPr>
      <p:sp>
        <p:nvSpPr>
          <p:cNvPr id="163" name="Title Text"/>
          <p:cNvSpPr txBox="1">
            <a:spLocks noGrp="1"/>
          </p:cNvSpPr>
          <p:nvPr>
            <p:ph type="title"/>
          </p:nvPr>
        </p:nvSpPr>
        <p:spPr>
          <a:xfrm>
            <a:off x="761380" y="2833792"/>
            <a:ext cx="6033740" cy="1173612"/>
          </a:xfrm>
          <a:prstGeom prst="rect">
            <a:avLst/>
          </a:prstGeom>
        </p:spPr>
        <p:txBody>
          <a:bodyPr anchor="ctr"/>
          <a:lstStyle/>
          <a:p>
            <a:r>
              <a:t>Title Text</a:t>
            </a:r>
          </a:p>
        </p:txBody>
      </p:sp>
      <p:sp>
        <p:nvSpPr>
          <p:cNvPr id="164" name="Body Level One…"/>
          <p:cNvSpPr txBox="1">
            <a:spLocks noGrp="1"/>
          </p:cNvSpPr>
          <p:nvPr>
            <p:ph type="body" sz="half" idx="1"/>
          </p:nvPr>
        </p:nvSpPr>
        <p:spPr>
          <a:xfrm>
            <a:off x="761380" y="4104053"/>
            <a:ext cx="6033740" cy="3417279"/>
          </a:xfrm>
          <a:prstGeom prst="rect">
            <a:avLst/>
          </a:prstGeom>
        </p:spPr>
        <p:txBody>
          <a:bodyPr anchor="ctr"/>
          <a:lstStyle>
            <a:lvl1pPr marL="250031" indent="-250031" algn="l" defTabSz="457200">
              <a:lnSpc>
                <a:spcPct val="120000"/>
              </a:lnSpc>
              <a:buSzPct val="145000"/>
              <a:buChar char="•"/>
              <a:defRPr sz="1800" b="0">
                <a:solidFill>
                  <a:srgbClr val="374151"/>
                </a:solidFill>
              </a:defRPr>
            </a:lvl1pPr>
            <a:lvl2pPr marL="694531" indent="-250031" algn="l" defTabSz="457200">
              <a:lnSpc>
                <a:spcPct val="120000"/>
              </a:lnSpc>
              <a:buSzPct val="145000"/>
              <a:buChar char="•"/>
              <a:defRPr sz="1800" b="0">
                <a:solidFill>
                  <a:srgbClr val="374151"/>
                </a:solidFill>
              </a:defRPr>
            </a:lvl2pPr>
            <a:lvl3pPr marL="1139031" indent="-250031" algn="l" defTabSz="457200">
              <a:lnSpc>
                <a:spcPct val="120000"/>
              </a:lnSpc>
              <a:buSzPct val="145000"/>
              <a:buChar char="•"/>
              <a:defRPr sz="1800" b="0">
                <a:solidFill>
                  <a:srgbClr val="374151"/>
                </a:solidFill>
              </a:defRPr>
            </a:lvl3pPr>
            <a:lvl4pPr marL="1583531" indent="-250031" algn="l" defTabSz="457200">
              <a:lnSpc>
                <a:spcPct val="120000"/>
              </a:lnSpc>
              <a:buSzPct val="145000"/>
              <a:buChar char="•"/>
              <a:defRPr sz="1800" b="0">
                <a:solidFill>
                  <a:srgbClr val="374151"/>
                </a:solidFill>
              </a:defRPr>
            </a:lvl4pPr>
            <a:lvl5pPr marL="2028031" indent="-250031" algn="l" defTabSz="457200">
              <a:lnSpc>
                <a:spcPct val="120000"/>
              </a:lnSpc>
              <a:buSzPct val="145000"/>
              <a:buChar char="•"/>
              <a:defRPr sz="1800" b="0">
                <a:solidFill>
                  <a:srgbClr val="374151"/>
                </a:solidFill>
              </a:defRPr>
            </a:lvl5pPr>
          </a:lstStyle>
          <a:p>
            <a:r>
              <a:t>Body Level One</a:t>
            </a:r>
          </a:p>
          <a:p>
            <a:pPr lvl="1"/>
            <a:r>
              <a:t>Body Level Two</a:t>
            </a:r>
          </a:p>
          <a:p>
            <a:pPr lvl="2"/>
            <a:r>
              <a:t>Body Level Three</a:t>
            </a:r>
          </a:p>
          <a:p>
            <a:pPr lvl="3"/>
            <a:r>
              <a:t>Body Level Four</a:t>
            </a:r>
          </a:p>
          <a:p>
            <a:pPr lvl="4"/>
            <a:r>
              <a:t>Body Level Five</a:t>
            </a:r>
          </a:p>
        </p:txBody>
      </p:sp>
      <p:sp>
        <p:nvSpPr>
          <p:cNvPr id="165" name="Slide Number"/>
          <p:cNvSpPr txBox="1">
            <a:spLocks noGrp="1"/>
          </p:cNvSpPr>
          <p:nvPr>
            <p:ph type="sldNum" sz="quarter" idx="2"/>
          </p:nvPr>
        </p:nvSpPr>
        <p:spPr>
          <a:prstGeom prst="rect">
            <a:avLst/>
          </a:prstGeom>
        </p:spPr>
        <p:txBody>
          <a:bodyPr/>
          <a:lstStyle>
            <a:lvl1pPr>
              <a:defRPr>
                <a:latin typeface="Helvetica Neue Light"/>
                <a:ea typeface="Helvetica Neue Light"/>
                <a:cs typeface="Helvetica Neue Light"/>
                <a:sym typeface="Helvetica Neue Light"/>
              </a:defRPr>
            </a:lvl1p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Title, Bullets &amp; Photo">
    <p:spTree>
      <p:nvGrpSpPr>
        <p:cNvPr id="1" name=""/>
        <p:cNvGrpSpPr/>
        <p:nvPr/>
      </p:nvGrpSpPr>
      <p:grpSpPr>
        <a:xfrm>
          <a:off x="0" y="0"/>
          <a:ext cx="0" cy="0"/>
          <a:chOff x="0" y="0"/>
          <a:chExt cx="0" cy="0"/>
        </a:xfrm>
      </p:grpSpPr>
      <p:sp>
        <p:nvSpPr>
          <p:cNvPr id="172" name="Image"/>
          <p:cNvSpPr>
            <a:spLocks noGrp="1"/>
          </p:cNvSpPr>
          <p:nvPr>
            <p:ph type="pic" sz="half" idx="21"/>
          </p:nvPr>
        </p:nvSpPr>
        <p:spPr>
          <a:xfrm>
            <a:off x="2464841" y="4101751"/>
            <a:ext cx="5125918" cy="3417279"/>
          </a:xfrm>
          <a:prstGeom prst="rect">
            <a:avLst/>
          </a:prstGeom>
        </p:spPr>
        <p:txBody>
          <a:bodyPr lIns="91439" tIns="45719" rIns="91439" bIns="45719">
            <a:noAutofit/>
          </a:bodyPr>
          <a:lstStyle/>
          <a:p>
            <a:endParaRPr/>
          </a:p>
        </p:txBody>
      </p:sp>
      <p:sp>
        <p:nvSpPr>
          <p:cNvPr id="173" name="Title Text"/>
          <p:cNvSpPr txBox="1">
            <a:spLocks noGrp="1"/>
          </p:cNvSpPr>
          <p:nvPr>
            <p:ph type="title"/>
          </p:nvPr>
        </p:nvSpPr>
        <p:spPr>
          <a:xfrm>
            <a:off x="761380" y="2833792"/>
            <a:ext cx="6033740" cy="1173612"/>
          </a:xfrm>
          <a:prstGeom prst="rect">
            <a:avLst/>
          </a:prstGeom>
        </p:spPr>
        <p:txBody>
          <a:bodyPr anchor="ctr"/>
          <a:lstStyle/>
          <a:p>
            <a:r>
              <a:t>Title Text</a:t>
            </a:r>
          </a:p>
        </p:txBody>
      </p:sp>
      <p:sp>
        <p:nvSpPr>
          <p:cNvPr id="174" name="Body Level One…"/>
          <p:cNvSpPr txBox="1">
            <a:spLocks noGrp="1"/>
          </p:cNvSpPr>
          <p:nvPr>
            <p:ph type="body" sz="quarter" idx="1"/>
          </p:nvPr>
        </p:nvSpPr>
        <p:spPr>
          <a:xfrm>
            <a:off x="761380" y="4104053"/>
            <a:ext cx="2899509" cy="3417279"/>
          </a:xfrm>
          <a:prstGeom prst="rect">
            <a:avLst/>
          </a:prstGeom>
        </p:spPr>
        <p:txBody>
          <a:bodyPr anchor="ctr"/>
          <a:lstStyle>
            <a:lvl1pPr marL="318407" indent="-318407" algn="l">
              <a:spcBef>
                <a:spcPts val="3500"/>
              </a:spcBef>
              <a:buSzPct val="145000"/>
              <a:buChar char="•"/>
              <a:defRPr sz="2600" b="0">
                <a:solidFill>
                  <a:srgbClr val="000000"/>
                </a:solidFill>
                <a:latin typeface="Helvetica Neue"/>
                <a:ea typeface="Helvetica Neue"/>
                <a:cs typeface="Helvetica Neue"/>
                <a:sym typeface="Helvetica Neue"/>
              </a:defRPr>
            </a:lvl1pPr>
            <a:lvl2pPr marL="661307" indent="-318407" algn="l">
              <a:spcBef>
                <a:spcPts val="3500"/>
              </a:spcBef>
              <a:buSzPct val="145000"/>
              <a:buChar char="•"/>
              <a:defRPr sz="2600" b="0">
                <a:solidFill>
                  <a:srgbClr val="000000"/>
                </a:solidFill>
                <a:latin typeface="Helvetica Neue"/>
                <a:ea typeface="Helvetica Neue"/>
                <a:cs typeface="Helvetica Neue"/>
                <a:sym typeface="Helvetica Neue"/>
              </a:defRPr>
            </a:lvl2pPr>
            <a:lvl3pPr marL="1004207" indent="-318407" algn="l">
              <a:spcBef>
                <a:spcPts val="3500"/>
              </a:spcBef>
              <a:buSzPct val="145000"/>
              <a:buChar char="•"/>
              <a:defRPr sz="2600" b="0">
                <a:solidFill>
                  <a:srgbClr val="000000"/>
                </a:solidFill>
                <a:latin typeface="Helvetica Neue"/>
                <a:ea typeface="Helvetica Neue"/>
                <a:cs typeface="Helvetica Neue"/>
                <a:sym typeface="Helvetica Neue"/>
              </a:defRPr>
            </a:lvl3pPr>
            <a:lvl4pPr marL="1347107" indent="-318407" algn="l">
              <a:spcBef>
                <a:spcPts val="3500"/>
              </a:spcBef>
              <a:buSzPct val="145000"/>
              <a:buChar char="•"/>
              <a:defRPr sz="2600" b="0">
                <a:solidFill>
                  <a:srgbClr val="000000"/>
                </a:solidFill>
                <a:latin typeface="Helvetica Neue"/>
                <a:ea typeface="Helvetica Neue"/>
                <a:cs typeface="Helvetica Neue"/>
                <a:sym typeface="Helvetica Neue"/>
              </a:defRPr>
            </a:lvl4pPr>
            <a:lvl5pPr marL="1690007" indent="-318407" algn="l">
              <a:spcBef>
                <a:spcPts val="3500"/>
              </a:spcBef>
              <a:buSzPct val="145000"/>
              <a:buChar char="•"/>
              <a:defRPr sz="2600" b="0">
                <a:solidFill>
                  <a:srgbClr val="000000"/>
                </a:solidFill>
                <a:latin typeface="Helvetica Neue"/>
                <a:ea typeface="Helvetica Neue"/>
                <a:cs typeface="Helvetica Neue"/>
                <a:sym typeface="Helvetica Neue"/>
              </a:defRPr>
            </a:lvl5pPr>
          </a:lstStyle>
          <a:p>
            <a:r>
              <a:t>Body Level One</a:t>
            </a:r>
          </a:p>
          <a:p>
            <a:pPr lvl="1"/>
            <a:r>
              <a:t>Body Level Two</a:t>
            </a:r>
          </a:p>
          <a:p>
            <a:pPr lvl="2"/>
            <a:r>
              <a:t>Body Level Three</a:t>
            </a:r>
          </a:p>
          <a:p>
            <a:pPr lvl="3"/>
            <a:r>
              <a:t>Body Level Four</a:t>
            </a:r>
          </a:p>
          <a:p>
            <a:pPr lvl="4"/>
            <a:r>
              <a:t>Body Level Five</a:t>
            </a:r>
          </a:p>
        </p:txBody>
      </p:sp>
      <p:sp>
        <p:nvSpPr>
          <p:cNvPr id="175" name="Slide Number"/>
          <p:cNvSpPr txBox="1">
            <a:spLocks noGrp="1"/>
          </p:cNvSpPr>
          <p:nvPr>
            <p:ph type="sldNum" sz="quarter" idx="2"/>
          </p:nvPr>
        </p:nvSpPr>
        <p:spPr>
          <a:xfrm>
            <a:off x="3643587" y="7749150"/>
            <a:ext cx="265644" cy="271129"/>
          </a:xfrm>
          <a:prstGeom prst="rect">
            <a:avLst/>
          </a:prstGeom>
        </p:spPr>
        <p:txBody>
          <a:bodyPr/>
          <a:lstStyle>
            <a:lvl1pPr>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Bullets">
    <p:spTree>
      <p:nvGrpSpPr>
        <p:cNvPr id="1" name=""/>
        <p:cNvGrpSpPr/>
        <p:nvPr/>
      </p:nvGrpSpPr>
      <p:grpSpPr>
        <a:xfrm>
          <a:off x="0" y="0"/>
          <a:ext cx="0" cy="0"/>
          <a:chOff x="0" y="0"/>
          <a:chExt cx="0" cy="0"/>
        </a:xfrm>
      </p:grpSpPr>
      <p:sp>
        <p:nvSpPr>
          <p:cNvPr id="182" name="Body Level One…"/>
          <p:cNvSpPr txBox="1">
            <a:spLocks noGrp="1"/>
          </p:cNvSpPr>
          <p:nvPr>
            <p:ph type="body" sz="half" idx="1"/>
          </p:nvPr>
        </p:nvSpPr>
        <p:spPr>
          <a:xfrm>
            <a:off x="761380" y="3386079"/>
            <a:ext cx="6033740" cy="3921241"/>
          </a:xfrm>
          <a:prstGeom prst="rect">
            <a:avLst/>
          </a:prstGeom>
        </p:spPr>
        <p:txBody>
          <a:bodyPr anchor="ctr"/>
          <a:lstStyle>
            <a:lvl1pPr marL="250031" indent="-250031" algn="l" defTabSz="457200">
              <a:lnSpc>
                <a:spcPct val="120000"/>
              </a:lnSpc>
              <a:buSzPct val="145000"/>
              <a:buChar char="•"/>
              <a:defRPr sz="1800" b="0">
                <a:solidFill>
                  <a:srgbClr val="374151"/>
                </a:solidFill>
              </a:defRPr>
            </a:lvl1pPr>
            <a:lvl2pPr marL="694531" indent="-250031" algn="l" defTabSz="457200">
              <a:lnSpc>
                <a:spcPct val="120000"/>
              </a:lnSpc>
              <a:buSzPct val="145000"/>
              <a:buChar char="•"/>
              <a:defRPr sz="1800" b="0">
                <a:solidFill>
                  <a:srgbClr val="374151"/>
                </a:solidFill>
              </a:defRPr>
            </a:lvl2pPr>
            <a:lvl3pPr marL="1139031" indent="-250031" algn="l" defTabSz="457200">
              <a:lnSpc>
                <a:spcPct val="120000"/>
              </a:lnSpc>
              <a:buSzPct val="145000"/>
              <a:buChar char="•"/>
              <a:defRPr sz="1800" b="0">
                <a:solidFill>
                  <a:srgbClr val="374151"/>
                </a:solidFill>
              </a:defRPr>
            </a:lvl3pPr>
            <a:lvl4pPr marL="1583531" indent="-250031" algn="l" defTabSz="457200">
              <a:lnSpc>
                <a:spcPct val="120000"/>
              </a:lnSpc>
              <a:buSzPct val="145000"/>
              <a:buChar char="•"/>
              <a:defRPr sz="1800" b="0">
                <a:solidFill>
                  <a:srgbClr val="374151"/>
                </a:solidFill>
              </a:defRPr>
            </a:lvl4pPr>
            <a:lvl5pPr marL="2028031" indent="-250031" algn="l" defTabSz="457200">
              <a:lnSpc>
                <a:spcPct val="120000"/>
              </a:lnSpc>
              <a:buSzPct val="145000"/>
              <a:buChar char="•"/>
              <a:defRPr sz="1800" b="0">
                <a:solidFill>
                  <a:srgbClr val="374151"/>
                </a:solidFill>
              </a:defRPr>
            </a:lvl5pPr>
          </a:lstStyle>
          <a:p>
            <a:r>
              <a:t>Body Level One</a:t>
            </a:r>
          </a:p>
          <a:p>
            <a:pPr lvl="1"/>
            <a:r>
              <a:t>Body Level Two</a:t>
            </a:r>
          </a:p>
          <a:p>
            <a:pPr lvl="2"/>
            <a:r>
              <a:t>Body Level Three</a:t>
            </a:r>
          </a:p>
          <a:p>
            <a:pPr lvl="3"/>
            <a:r>
              <a:t>Body Level Four</a:t>
            </a:r>
          </a:p>
          <a:p>
            <a:pPr lvl="4"/>
            <a:r>
              <a:t>Body Level Five</a:t>
            </a:r>
          </a:p>
        </p:txBody>
      </p:sp>
      <p:sp>
        <p:nvSpPr>
          <p:cNvPr id="183" name="Slide Number"/>
          <p:cNvSpPr txBox="1">
            <a:spLocks noGrp="1"/>
          </p:cNvSpPr>
          <p:nvPr>
            <p:ph type="sldNum" sz="quarter" idx="2"/>
          </p:nvPr>
        </p:nvSpPr>
        <p:spPr>
          <a:prstGeom prst="rect">
            <a:avLst/>
          </a:prstGeom>
        </p:spPr>
        <p:txBody>
          <a:bodyPr/>
          <a:lstStyle>
            <a:lvl1pPr>
              <a:defRPr>
                <a:latin typeface="Helvetica Neue Light"/>
                <a:ea typeface="Helvetica Neue Light"/>
                <a:cs typeface="Helvetica Neue Light"/>
                <a:sym typeface="Helvetica Neue Ligh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Photo - 3 Up">
    <p:spTree>
      <p:nvGrpSpPr>
        <p:cNvPr id="1" name=""/>
        <p:cNvGrpSpPr/>
        <p:nvPr/>
      </p:nvGrpSpPr>
      <p:grpSpPr>
        <a:xfrm>
          <a:off x="0" y="0"/>
          <a:ext cx="0" cy="0"/>
          <a:chOff x="0" y="0"/>
          <a:chExt cx="0" cy="0"/>
        </a:xfrm>
      </p:grpSpPr>
      <p:sp>
        <p:nvSpPr>
          <p:cNvPr id="190" name="Image"/>
          <p:cNvSpPr>
            <a:spLocks noGrp="1"/>
          </p:cNvSpPr>
          <p:nvPr>
            <p:ph type="pic" sz="quarter" idx="21"/>
          </p:nvPr>
        </p:nvSpPr>
        <p:spPr>
          <a:xfrm>
            <a:off x="3874900" y="5429543"/>
            <a:ext cx="3291300" cy="2195343"/>
          </a:xfrm>
          <a:prstGeom prst="rect">
            <a:avLst/>
          </a:prstGeom>
        </p:spPr>
        <p:txBody>
          <a:bodyPr lIns="91439" tIns="45719" rIns="91439" bIns="45719">
            <a:noAutofit/>
          </a:bodyPr>
          <a:lstStyle/>
          <a:p>
            <a:endParaRPr/>
          </a:p>
        </p:txBody>
      </p:sp>
      <p:sp>
        <p:nvSpPr>
          <p:cNvPr id="191" name="Image"/>
          <p:cNvSpPr>
            <a:spLocks noGrp="1"/>
          </p:cNvSpPr>
          <p:nvPr>
            <p:ph type="pic" sz="quarter" idx="22"/>
          </p:nvPr>
        </p:nvSpPr>
        <p:spPr>
          <a:xfrm>
            <a:off x="3778250" y="3178972"/>
            <a:ext cx="3189460" cy="2126307"/>
          </a:xfrm>
          <a:prstGeom prst="rect">
            <a:avLst/>
          </a:prstGeom>
        </p:spPr>
        <p:txBody>
          <a:bodyPr lIns="91439" tIns="45719" rIns="91439" bIns="45719">
            <a:noAutofit/>
          </a:bodyPr>
          <a:lstStyle/>
          <a:p>
            <a:endParaRPr/>
          </a:p>
        </p:txBody>
      </p:sp>
      <p:sp>
        <p:nvSpPr>
          <p:cNvPr id="192" name="Image"/>
          <p:cNvSpPr>
            <a:spLocks noGrp="1"/>
          </p:cNvSpPr>
          <p:nvPr>
            <p:ph type="pic" sz="half" idx="23"/>
          </p:nvPr>
        </p:nvSpPr>
        <p:spPr>
          <a:xfrm>
            <a:off x="-1047361" y="3178972"/>
            <a:ext cx="6513540" cy="4342360"/>
          </a:xfrm>
          <a:prstGeom prst="rect">
            <a:avLst/>
          </a:prstGeom>
        </p:spPr>
        <p:txBody>
          <a:bodyPr lIns="91439" tIns="45719" rIns="91439" bIns="45719">
            <a:noAutofit/>
          </a:bodyPr>
          <a:lstStyle/>
          <a:p>
            <a:endParaRPr/>
          </a:p>
        </p:txBody>
      </p:sp>
      <p:sp>
        <p:nvSpPr>
          <p:cNvPr id="193" name="Slide Number"/>
          <p:cNvSpPr txBox="1">
            <a:spLocks noGrp="1"/>
          </p:cNvSpPr>
          <p:nvPr>
            <p:ph type="sldNum" sz="quarter" idx="2"/>
          </p:nvPr>
        </p:nvSpPr>
        <p:spPr>
          <a:prstGeom prst="rect">
            <a:avLst/>
          </a:prstGeom>
        </p:spPr>
        <p:txBody>
          <a:bodyPr/>
          <a:lstStyle>
            <a:lvl1pPr>
              <a:defRPr>
                <a:latin typeface="Helvetica Neue Light"/>
                <a:ea typeface="Helvetica Neue Light"/>
                <a:cs typeface="Helvetica Neue Light"/>
                <a:sym typeface="Helvetica Neue Light"/>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Quote">
    <p:spTree>
      <p:nvGrpSpPr>
        <p:cNvPr id="1" name=""/>
        <p:cNvGrpSpPr/>
        <p:nvPr/>
      </p:nvGrpSpPr>
      <p:grpSpPr>
        <a:xfrm>
          <a:off x="0" y="0"/>
          <a:ext cx="0" cy="0"/>
          <a:chOff x="0" y="0"/>
          <a:chExt cx="0" cy="0"/>
        </a:xfrm>
      </p:grpSpPr>
      <p:sp>
        <p:nvSpPr>
          <p:cNvPr id="200" name="–Johnny Appleseed"/>
          <p:cNvSpPr txBox="1">
            <a:spLocks noGrp="1"/>
          </p:cNvSpPr>
          <p:nvPr>
            <p:ph type="body" sz="quarter" idx="21"/>
          </p:nvPr>
        </p:nvSpPr>
        <p:spPr>
          <a:xfrm>
            <a:off x="933970" y="6154420"/>
            <a:ext cx="5688560" cy="390306"/>
          </a:xfrm>
          <a:prstGeom prst="rect">
            <a:avLst/>
          </a:prstGeom>
        </p:spPr>
        <p:txBody>
          <a:bodyPr>
            <a:spAutoFit/>
          </a:bodyPr>
          <a:lstStyle>
            <a:lvl1pPr algn="ctr">
              <a:defRPr sz="2200" b="0" i="1">
                <a:solidFill>
                  <a:srgbClr val="000000"/>
                </a:solidFill>
                <a:latin typeface="Helvetica Neue"/>
                <a:ea typeface="Helvetica Neue"/>
                <a:cs typeface="Helvetica Neue"/>
                <a:sym typeface="Helvetica Neue"/>
              </a:defRPr>
            </a:lvl1pPr>
          </a:lstStyle>
          <a:p>
            <a:r>
              <a:t>–Johnny Appleseed</a:t>
            </a:r>
          </a:p>
        </p:txBody>
      </p:sp>
      <p:sp>
        <p:nvSpPr>
          <p:cNvPr id="201" name="“Type a quote here.”"/>
          <p:cNvSpPr txBox="1">
            <a:spLocks noGrp="1"/>
          </p:cNvSpPr>
          <p:nvPr>
            <p:ph type="body" sz="quarter" idx="22"/>
          </p:nvPr>
        </p:nvSpPr>
        <p:spPr>
          <a:xfrm>
            <a:off x="933970" y="4899311"/>
            <a:ext cx="5688560" cy="563405"/>
          </a:xfrm>
          <a:prstGeom prst="rect">
            <a:avLst/>
          </a:prstGeom>
        </p:spPr>
        <p:txBody>
          <a:bodyPr anchor="ctr">
            <a:spAutoFit/>
          </a:bodyPr>
          <a:lstStyle>
            <a:lvl1pPr algn="ctr">
              <a:defRPr sz="3400" b="0">
                <a:solidFill>
                  <a:srgbClr val="000000"/>
                </a:solidFill>
                <a:latin typeface="Helvetica Neue Medium"/>
                <a:ea typeface="Helvetica Neue Medium"/>
                <a:cs typeface="Helvetica Neue Medium"/>
                <a:sym typeface="Helvetica Neue Medium"/>
              </a:defRPr>
            </a:lvl1pPr>
          </a:lstStyle>
          <a:p>
            <a:r>
              <a:t>“Type a quote here.” </a:t>
            </a:r>
          </a:p>
        </p:txBody>
      </p:sp>
      <p:sp>
        <p:nvSpPr>
          <p:cNvPr id="202" name="Slide Number"/>
          <p:cNvSpPr txBox="1">
            <a:spLocks noGrp="1"/>
          </p:cNvSpPr>
          <p:nvPr>
            <p:ph type="sldNum" sz="quarter" idx="2"/>
          </p:nvPr>
        </p:nvSpPr>
        <p:spPr>
          <a:prstGeom prst="rect">
            <a:avLst/>
          </a:prstGeom>
        </p:spPr>
        <p:txBody>
          <a:bodyPr/>
          <a:lstStyle>
            <a:lvl1pPr>
              <a:defRPr>
                <a:latin typeface="Helvetica Neue Light"/>
                <a:ea typeface="Helvetica Neue Light"/>
                <a:cs typeface="Helvetica Neue Light"/>
                <a:sym typeface="Helvetica Neue Light"/>
              </a:defRPr>
            </a:lvl1p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Photo">
    <p:spTree>
      <p:nvGrpSpPr>
        <p:cNvPr id="1" name=""/>
        <p:cNvGrpSpPr/>
        <p:nvPr/>
      </p:nvGrpSpPr>
      <p:grpSpPr>
        <a:xfrm>
          <a:off x="0" y="0"/>
          <a:ext cx="0" cy="0"/>
          <a:chOff x="0" y="0"/>
          <a:chExt cx="0" cy="0"/>
        </a:xfrm>
      </p:grpSpPr>
      <p:sp>
        <p:nvSpPr>
          <p:cNvPr id="209" name="Image"/>
          <p:cNvSpPr>
            <a:spLocks noGrp="1"/>
          </p:cNvSpPr>
          <p:nvPr>
            <p:ph type="pic" idx="21"/>
          </p:nvPr>
        </p:nvSpPr>
        <p:spPr>
          <a:xfrm>
            <a:off x="-272720" y="2695720"/>
            <a:ext cx="8101940" cy="5405514"/>
          </a:xfrm>
          <a:prstGeom prst="rect">
            <a:avLst/>
          </a:prstGeom>
        </p:spPr>
        <p:txBody>
          <a:bodyPr lIns="91439" tIns="45719" rIns="91439" bIns="45719">
            <a:noAutofit/>
          </a:bodyPr>
          <a:lstStyle/>
          <a:p>
            <a:endParaRPr/>
          </a:p>
        </p:txBody>
      </p:sp>
      <p:sp>
        <p:nvSpPr>
          <p:cNvPr id="210" name="Slide Number"/>
          <p:cNvSpPr txBox="1">
            <a:spLocks noGrp="1"/>
          </p:cNvSpPr>
          <p:nvPr>
            <p:ph type="sldNum" sz="quarter" idx="2"/>
          </p:nvPr>
        </p:nvSpPr>
        <p:spPr>
          <a:prstGeom prst="rect">
            <a:avLst/>
          </a:prstGeom>
        </p:spPr>
        <p:txBody>
          <a:bodyPr/>
          <a:lstStyle>
            <a:lvl1pPr>
              <a:defRPr>
                <a:latin typeface="Helvetica Neue Light"/>
                <a:ea typeface="Helvetica Neue Light"/>
                <a:cs typeface="Helvetica Neue Light"/>
                <a:sym typeface="Helvetica Neue Light"/>
              </a:defRPr>
            </a:lvl1p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217" name="Slide Number"/>
          <p:cNvSpPr txBox="1">
            <a:spLocks noGrp="1"/>
          </p:cNvSpPr>
          <p:nvPr>
            <p:ph type="sldNum" sz="quarter" idx="2"/>
          </p:nvPr>
        </p:nvSpPr>
        <p:spPr>
          <a:prstGeom prst="rect">
            <a:avLst/>
          </a:prstGeom>
        </p:spPr>
        <p:txBody>
          <a:bodyPr/>
          <a:lstStyle>
            <a:lvl1pPr>
              <a:defRPr>
                <a:latin typeface="Helvetica Neue Light"/>
                <a:ea typeface="Helvetica Neue Light"/>
                <a:cs typeface="Helvetica Neue Light"/>
                <a:sym typeface="Helvetica Neue Ligh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le &amp; Subtitle copy 3">
    <p:spTree>
      <p:nvGrpSpPr>
        <p:cNvPr id="1" name=""/>
        <p:cNvGrpSpPr/>
        <p:nvPr/>
      </p:nvGrpSpPr>
      <p:grpSpPr>
        <a:xfrm>
          <a:off x="0" y="0"/>
          <a:ext cx="0" cy="0"/>
          <a:chOff x="0" y="0"/>
          <a:chExt cx="0" cy="0"/>
        </a:xfrm>
      </p:grpSpPr>
      <p:sp>
        <p:nvSpPr>
          <p:cNvPr id="26" name="Line"/>
          <p:cNvSpPr/>
          <p:nvPr/>
        </p:nvSpPr>
        <p:spPr>
          <a:xfrm>
            <a:off x="579289" y="1562405"/>
            <a:ext cx="6347122" cy="1"/>
          </a:xfrm>
          <a:prstGeom prst="line">
            <a:avLst/>
          </a:prstGeom>
          <a:ln w="38100">
            <a:solidFill>
              <a:srgbClr val="E09900"/>
            </a:solidFill>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27" name="Polygon"/>
          <p:cNvSpPr/>
          <p:nvPr/>
        </p:nvSpPr>
        <p:spPr>
          <a:xfrm rot="5400000">
            <a:off x="-1787672" y="3130346"/>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28" name="Polygon"/>
          <p:cNvSpPr/>
          <p:nvPr/>
        </p:nvSpPr>
        <p:spPr>
          <a:xfrm rot="5400000">
            <a:off x="676128" y="4612013"/>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29" name="Polygon"/>
          <p:cNvSpPr/>
          <p:nvPr/>
        </p:nvSpPr>
        <p:spPr>
          <a:xfrm rot="5400000">
            <a:off x="-1787672" y="6127546"/>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30" name="Polygon"/>
          <p:cNvSpPr/>
          <p:nvPr/>
        </p:nvSpPr>
        <p:spPr>
          <a:xfrm rot="5400000">
            <a:off x="676128" y="7576153"/>
            <a:ext cx="2616045" cy="30207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31" name="Polygon"/>
          <p:cNvSpPr/>
          <p:nvPr/>
        </p:nvSpPr>
        <p:spPr>
          <a:xfrm rot="5400000">
            <a:off x="-1787672" y="9124746"/>
            <a:ext cx="2616045" cy="30207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pic>
        <p:nvPicPr>
          <p:cNvPr id="32" name="pasted-movie.png" descr="pasted-movie.png"/>
          <p:cNvPicPr>
            <a:picLocks noChangeAspect="1"/>
          </p:cNvPicPr>
          <p:nvPr/>
        </p:nvPicPr>
        <p:blipFill>
          <a:blip r:embed="rId2"/>
          <a:stretch>
            <a:fillRect/>
          </a:stretch>
        </p:blipFill>
        <p:spPr>
          <a:xfrm>
            <a:off x="583327" y="563842"/>
            <a:ext cx="1485467" cy="771998"/>
          </a:xfrm>
          <a:prstGeom prst="rect">
            <a:avLst/>
          </a:prstGeom>
          <a:ln w="3175">
            <a:miter lim="400000"/>
          </a:ln>
        </p:spPr>
      </p:pic>
      <p:sp>
        <p:nvSpPr>
          <p:cNvPr id="33" name="Rectangle"/>
          <p:cNvSpPr/>
          <p:nvPr/>
        </p:nvSpPr>
        <p:spPr>
          <a:xfrm>
            <a:off x="2042583" y="179374"/>
            <a:ext cx="5024708" cy="1270001"/>
          </a:xfrm>
          <a:prstGeom prst="rect">
            <a:avLst/>
          </a:prstGeom>
          <a:solidFill>
            <a:srgbClr val="FFFFFF"/>
          </a:solidFill>
          <a:ln w="3175">
            <a:miter lim="400000"/>
          </a:ln>
        </p:spPr>
        <p:txBody>
          <a:bodyPr lIns="27614" tIns="27614" rIns="27614" bIns="27614" anchor="ctr"/>
          <a:lstStyle/>
          <a:p>
            <a:pPr algn="l">
              <a:defRPr sz="3100" b="0">
                <a:solidFill>
                  <a:srgbClr val="5E5E5E"/>
                </a:solidFill>
                <a:latin typeface="Roboto"/>
                <a:ea typeface="Roboto"/>
                <a:cs typeface="Roboto"/>
                <a:sym typeface="Roboto"/>
              </a:defRPr>
            </a:pPr>
            <a:endParaRPr/>
          </a:p>
        </p:txBody>
      </p:sp>
      <p:pic>
        <p:nvPicPr>
          <p:cNvPr id="34" name="EN-Funded by the EU-POS.jpg" descr="EN-Funded by the EU-POS.jpg"/>
          <p:cNvPicPr>
            <a:picLocks noChangeAspect="1"/>
          </p:cNvPicPr>
          <p:nvPr/>
        </p:nvPicPr>
        <p:blipFill>
          <a:blip r:embed="rId3"/>
          <a:stretch>
            <a:fillRect/>
          </a:stretch>
        </p:blipFill>
        <p:spPr>
          <a:xfrm>
            <a:off x="114332" y="10207507"/>
            <a:ext cx="1767364" cy="370951"/>
          </a:xfrm>
          <a:prstGeom prst="rect">
            <a:avLst/>
          </a:prstGeom>
          <a:ln w="3175">
            <a:miter lim="400000"/>
          </a:ln>
        </p:spPr>
      </p:pic>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le &amp; Subtitle copy">
    <p:spTree>
      <p:nvGrpSpPr>
        <p:cNvPr id="1" name=""/>
        <p:cNvGrpSpPr/>
        <p:nvPr/>
      </p:nvGrpSpPr>
      <p:grpSpPr>
        <a:xfrm>
          <a:off x="0" y="0"/>
          <a:ext cx="0" cy="0"/>
          <a:chOff x="0" y="0"/>
          <a:chExt cx="0" cy="0"/>
        </a:xfrm>
      </p:grpSpPr>
      <p:sp>
        <p:nvSpPr>
          <p:cNvPr id="42" name="Line"/>
          <p:cNvSpPr/>
          <p:nvPr/>
        </p:nvSpPr>
        <p:spPr>
          <a:xfrm>
            <a:off x="579289" y="1562405"/>
            <a:ext cx="6347122" cy="1"/>
          </a:xfrm>
          <a:prstGeom prst="line">
            <a:avLst/>
          </a:prstGeom>
          <a:ln w="38100">
            <a:solidFill>
              <a:srgbClr val="E09900"/>
            </a:solidFill>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grpSp>
        <p:nvGrpSpPr>
          <p:cNvPr id="48" name="Group"/>
          <p:cNvGrpSpPr/>
          <p:nvPr/>
        </p:nvGrpSpPr>
        <p:grpSpPr>
          <a:xfrm flipH="1">
            <a:off x="3113616" y="3292685"/>
            <a:ext cx="5484549" cy="8610445"/>
            <a:chOff x="0" y="202351"/>
            <a:chExt cx="5484547" cy="8610444"/>
          </a:xfrm>
        </p:grpSpPr>
        <p:sp>
          <p:nvSpPr>
            <p:cNvPr id="43" name="Polygon"/>
            <p:cNvSpPr/>
            <p:nvPr/>
          </p:nvSpPr>
          <p:spPr>
            <a:xfrm rot="5400000">
              <a:off x="202351" y="0"/>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44" name="Polygon"/>
            <p:cNvSpPr/>
            <p:nvPr/>
          </p:nvSpPr>
          <p:spPr>
            <a:xfrm rot="5400000">
              <a:off x="2666151" y="1481666"/>
              <a:ext cx="2616045" cy="30207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45" name="Polygon"/>
            <p:cNvSpPr/>
            <p:nvPr/>
          </p:nvSpPr>
          <p:spPr>
            <a:xfrm rot="5400000">
              <a:off x="202351" y="2997200"/>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46" name="Polygon"/>
            <p:cNvSpPr/>
            <p:nvPr/>
          </p:nvSpPr>
          <p:spPr>
            <a:xfrm rot="5400000">
              <a:off x="2666151" y="4445806"/>
              <a:ext cx="2616045" cy="30207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47" name="Polygon"/>
            <p:cNvSpPr/>
            <p:nvPr/>
          </p:nvSpPr>
          <p:spPr>
            <a:xfrm rot="5400000">
              <a:off x="202351" y="5994400"/>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grpSp>
      <p:pic>
        <p:nvPicPr>
          <p:cNvPr id="49" name="pasted-movie.png" descr="pasted-movie.png"/>
          <p:cNvPicPr>
            <a:picLocks noChangeAspect="1"/>
          </p:cNvPicPr>
          <p:nvPr/>
        </p:nvPicPr>
        <p:blipFill>
          <a:blip r:embed="rId2"/>
          <a:stretch>
            <a:fillRect/>
          </a:stretch>
        </p:blipFill>
        <p:spPr>
          <a:xfrm>
            <a:off x="583327" y="563842"/>
            <a:ext cx="1485467" cy="771998"/>
          </a:xfrm>
          <a:prstGeom prst="rect">
            <a:avLst/>
          </a:prstGeom>
          <a:ln w="3175">
            <a:miter lim="400000"/>
          </a:ln>
        </p:spPr>
      </p:pic>
      <p:sp>
        <p:nvSpPr>
          <p:cNvPr id="50" name="Rectangle"/>
          <p:cNvSpPr/>
          <p:nvPr/>
        </p:nvSpPr>
        <p:spPr>
          <a:xfrm>
            <a:off x="2042583" y="179374"/>
            <a:ext cx="5024708" cy="1270001"/>
          </a:xfrm>
          <a:prstGeom prst="rect">
            <a:avLst/>
          </a:prstGeom>
          <a:solidFill>
            <a:srgbClr val="FFFFFF"/>
          </a:solidFill>
          <a:ln w="3175">
            <a:miter lim="400000"/>
          </a:ln>
        </p:spPr>
        <p:txBody>
          <a:bodyPr lIns="27614" tIns="27614" rIns="27614" bIns="27614" anchor="ctr"/>
          <a:lstStyle/>
          <a:p>
            <a:pPr algn="l">
              <a:defRPr sz="3100" b="0">
                <a:solidFill>
                  <a:srgbClr val="5E5E5E"/>
                </a:solidFill>
                <a:latin typeface="Roboto"/>
                <a:ea typeface="Roboto"/>
                <a:cs typeface="Roboto"/>
                <a:sym typeface="Roboto"/>
              </a:defRPr>
            </a:pPr>
            <a:endParaRPr/>
          </a:p>
        </p:txBody>
      </p:sp>
      <p:pic>
        <p:nvPicPr>
          <p:cNvPr id="51" name="EN-Funded by the EU-POS.jpg" descr="EN-Funded by the EU-POS.jpg"/>
          <p:cNvPicPr>
            <a:picLocks noChangeAspect="1"/>
          </p:cNvPicPr>
          <p:nvPr/>
        </p:nvPicPr>
        <p:blipFill>
          <a:blip r:embed="rId3"/>
          <a:stretch>
            <a:fillRect/>
          </a:stretch>
        </p:blipFill>
        <p:spPr>
          <a:xfrm>
            <a:off x="114332" y="10207507"/>
            <a:ext cx="1767364" cy="370951"/>
          </a:xfrm>
          <a:prstGeom prst="rect">
            <a:avLst/>
          </a:prstGeom>
          <a:ln w="3175">
            <a:miter lim="400000"/>
          </a:ln>
        </p:spPr>
      </p:pic>
      <p:sp>
        <p:nvSpPr>
          <p:cNvPr id="5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itle &amp; Subtitle copy 4">
    <p:spTree>
      <p:nvGrpSpPr>
        <p:cNvPr id="1" name=""/>
        <p:cNvGrpSpPr/>
        <p:nvPr/>
      </p:nvGrpSpPr>
      <p:grpSpPr>
        <a:xfrm>
          <a:off x="0" y="0"/>
          <a:ext cx="0" cy="0"/>
          <a:chOff x="0" y="0"/>
          <a:chExt cx="0" cy="0"/>
        </a:xfrm>
      </p:grpSpPr>
      <p:sp>
        <p:nvSpPr>
          <p:cNvPr id="59" name="Line"/>
          <p:cNvSpPr/>
          <p:nvPr/>
        </p:nvSpPr>
        <p:spPr>
          <a:xfrm>
            <a:off x="579289" y="1562405"/>
            <a:ext cx="6347122" cy="1"/>
          </a:xfrm>
          <a:prstGeom prst="line">
            <a:avLst/>
          </a:prstGeom>
          <a:ln w="38100">
            <a:solidFill>
              <a:srgbClr val="E09900"/>
            </a:solidFill>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grpSp>
        <p:nvGrpSpPr>
          <p:cNvPr id="65" name="Group"/>
          <p:cNvGrpSpPr/>
          <p:nvPr/>
        </p:nvGrpSpPr>
        <p:grpSpPr>
          <a:xfrm flipH="1">
            <a:off x="4212900" y="3331945"/>
            <a:ext cx="5484548" cy="8610445"/>
            <a:chOff x="0" y="202351"/>
            <a:chExt cx="5484547" cy="8610444"/>
          </a:xfrm>
        </p:grpSpPr>
        <p:sp>
          <p:nvSpPr>
            <p:cNvPr id="60" name="Polygon"/>
            <p:cNvSpPr/>
            <p:nvPr/>
          </p:nvSpPr>
          <p:spPr>
            <a:xfrm rot="5400000">
              <a:off x="202351" y="0"/>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61" name="Polygon"/>
            <p:cNvSpPr/>
            <p:nvPr/>
          </p:nvSpPr>
          <p:spPr>
            <a:xfrm rot="5400000">
              <a:off x="2666151" y="1481666"/>
              <a:ext cx="2616045" cy="30207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62" name="Polygon"/>
            <p:cNvSpPr/>
            <p:nvPr/>
          </p:nvSpPr>
          <p:spPr>
            <a:xfrm rot="5400000">
              <a:off x="202351" y="2997200"/>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63" name="Polygon"/>
            <p:cNvSpPr/>
            <p:nvPr/>
          </p:nvSpPr>
          <p:spPr>
            <a:xfrm rot="5400000">
              <a:off x="2666151" y="4445806"/>
              <a:ext cx="2616045" cy="30207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64" name="Polygon"/>
            <p:cNvSpPr/>
            <p:nvPr/>
          </p:nvSpPr>
          <p:spPr>
            <a:xfrm rot="5400000">
              <a:off x="202351" y="5994400"/>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grpSp>
      <p:pic>
        <p:nvPicPr>
          <p:cNvPr id="66" name="pasted-movie.png" descr="pasted-movie.png"/>
          <p:cNvPicPr>
            <a:picLocks noChangeAspect="1"/>
          </p:cNvPicPr>
          <p:nvPr/>
        </p:nvPicPr>
        <p:blipFill>
          <a:blip r:embed="rId2"/>
          <a:stretch>
            <a:fillRect/>
          </a:stretch>
        </p:blipFill>
        <p:spPr>
          <a:xfrm>
            <a:off x="583327" y="563842"/>
            <a:ext cx="1485467" cy="771998"/>
          </a:xfrm>
          <a:prstGeom prst="rect">
            <a:avLst/>
          </a:prstGeom>
          <a:ln w="3175">
            <a:miter lim="400000"/>
          </a:ln>
        </p:spPr>
      </p:pic>
      <p:sp>
        <p:nvSpPr>
          <p:cNvPr id="67" name="Rectangle"/>
          <p:cNvSpPr/>
          <p:nvPr/>
        </p:nvSpPr>
        <p:spPr>
          <a:xfrm>
            <a:off x="2042583" y="179374"/>
            <a:ext cx="5024708" cy="1270001"/>
          </a:xfrm>
          <a:prstGeom prst="rect">
            <a:avLst/>
          </a:prstGeom>
          <a:solidFill>
            <a:srgbClr val="FFFFFF"/>
          </a:solidFill>
          <a:ln w="3175">
            <a:miter lim="400000"/>
          </a:ln>
        </p:spPr>
        <p:txBody>
          <a:bodyPr lIns="27614" tIns="27614" rIns="27614" bIns="27614" anchor="ctr"/>
          <a:lstStyle/>
          <a:p>
            <a:pPr algn="l">
              <a:defRPr sz="3100" b="0">
                <a:solidFill>
                  <a:srgbClr val="5E5E5E"/>
                </a:solidFill>
                <a:latin typeface="Roboto"/>
                <a:ea typeface="Roboto"/>
                <a:cs typeface="Roboto"/>
                <a:sym typeface="Roboto"/>
              </a:defRPr>
            </a:pPr>
            <a:endParaRP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Title &amp; Subtitle copy 2">
    <p:spTree>
      <p:nvGrpSpPr>
        <p:cNvPr id="1" name=""/>
        <p:cNvGrpSpPr/>
        <p:nvPr/>
      </p:nvGrpSpPr>
      <p:grpSpPr>
        <a:xfrm>
          <a:off x="0" y="0"/>
          <a:ext cx="0" cy="0"/>
          <a:chOff x="0" y="0"/>
          <a:chExt cx="0" cy="0"/>
        </a:xfrm>
      </p:grpSpPr>
      <p:sp>
        <p:nvSpPr>
          <p:cNvPr id="75" name="Line"/>
          <p:cNvSpPr/>
          <p:nvPr/>
        </p:nvSpPr>
        <p:spPr>
          <a:xfrm>
            <a:off x="579289" y="1562405"/>
            <a:ext cx="6347122" cy="1"/>
          </a:xfrm>
          <a:prstGeom prst="line">
            <a:avLst/>
          </a:prstGeom>
          <a:ln w="38100">
            <a:solidFill>
              <a:srgbClr val="E09900"/>
            </a:solidFill>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grpSp>
        <p:nvGrpSpPr>
          <p:cNvPr id="81" name="Group"/>
          <p:cNvGrpSpPr/>
          <p:nvPr/>
        </p:nvGrpSpPr>
        <p:grpSpPr>
          <a:xfrm flipH="1">
            <a:off x="-413499" y="1704323"/>
            <a:ext cx="5484549" cy="8610445"/>
            <a:chOff x="0" y="202351"/>
            <a:chExt cx="5484547" cy="8610444"/>
          </a:xfrm>
        </p:grpSpPr>
        <p:sp>
          <p:nvSpPr>
            <p:cNvPr id="76" name="Polygon"/>
            <p:cNvSpPr/>
            <p:nvPr/>
          </p:nvSpPr>
          <p:spPr>
            <a:xfrm rot="5400000">
              <a:off x="202351" y="0"/>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77" name="Polygon"/>
            <p:cNvSpPr/>
            <p:nvPr/>
          </p:nvSpPr>
          <p:spPr>
            <a:xfrm rot="5400000">
              <a:off x="2666151" y="1481666"/>
              <a:ext cx="2616045" cy="30207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78" name="Polygon"/>
            <p:cNvSpPr/>
            <p:nvPr/>
          </p:nvSpPr>
          <p:spPr>
            <a:xfrm rot="5400000">
              <a:off x="202351" y="2997200"/>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79" name="Polygon"/>
            <p:cNvSpPr/>
            <p:nvPr/>
          </p:nvSpPr>
          <p:spPr>
            <a:xfrm rot="5400000">
              <a:off x="2666151" y="4445806"/>
              <a:ext cx="2616045" cy="30207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80" name="Polygon"/>
            <p:cNvSpPr/>
            <p:nvPr/>
          </p:nvSpPr>
          <p:spPr>
            <a:xfrm rot="5400000">
              <a:off x="202351" y="5994400"/>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grpSp>
      <p:pic>
        <p:nvPicPr>
          <p:cNvPr id="82" name="pasted-movie.png" descr="pasted-movie.png"/>
          <p:cNvPicPr>
            <a:picLocks noChangeAspect="1"/>
          </p:cNvPicPr>
          <p:nvPr/>
        </p:nvPicPr>
        <p:blipFill>
          <a:blip r:embed="rId2"/>
          <a:stretch>
            <a:fillRect/>
          </a:stretch>
        </p:blipFill>
        <p:spPr>
          <a:xfrm>
            <a:off x="583327" y="563842"/>
            <a:ext cx="1485467" cy="771998"/>
          </a:xfrm>
          <a:prstGeom prst="rect">
            <a:avLst/>
          </a:prstGeom>
          <a:ln w="3175">
            <a:miter lim="400000"/>
          </a:ln>
        </p:spPr>
      </p:pic>
      <p:sp>
        <p:nvSpPr>
          <p:cNvPr id="83" name="Rectangle"/>
          <p:cNvSpPr/>
          <p:nvPr/>
        </p:nvSpPr>
        <p:spPr>
          <a:xfrm>
            <a:off x="2042583" y="179374"/>
            <a:ext cx="5024708" cy="1270001"/>
          </a:xfrm>
          <a:prstGeom prst="rect">
            <a:avLst/>
          </a:prstGeom>
          <a:solidFill>
            <a:srgbClr val="FFFFFF"/>
          </a:solidFill>
          <a:ln w="3175">
            <a:miter lim="400000"/>
          </a:ln>
        </p:spPr>
        <p:txBody>
          <a:bodyPr lIns="27614" tIns="27614" rIns="27614" bIns="27614" anchor="ctr"/>
          <a:lstStyle/>
          <a:p>
            <a:pPr algn="l">
              <a:defRPr sz="3100" b="0">
                <a:solidFill>
                  <a:srgbClr val="5E5E5E"/>
                </a:solidFill>
                <a:latin typeface="Roboto"/>
                <a:ea typeface="Roboto"/>
                <a:cs typeface="Roboto"/>
                <a:sym typeface="Roboto"/>
              </a:defRPr>
            </a:pPr>
            <a:endParaRPr/>
          </a:p>
        </p:txBody>
      </p:sp>
      <p:grpSp>
        <p:nvGrpSpPr>
          <p:cNvPr id="89" name="Group"/>
          <p:cNvGrpSpPr/>
          <p:nvPr/>
        </p:nvGrpSpPr>
        <p:grpSpPr>
          <a:xfrm flipH="1">
            <a:off x="4570512" y="1836152"/>
            <a:ext cx="5484548" cy="8610445"/>
            <a:chOff x="0" y="202351"/>
            <a:chExt cx="5484547" cy="8610444"/>
          </a:xfrm>
        </p:grpSpPr>
        <p:sp>
          <p:nvSpPr>
            <p:cNvPr id="84" name="Polygon"/>
            <p:cNvSpPr/>
            <p:nvPr/>
          </p:nvSpPr>
          <p:spPr>
            <a:xfrm rot="5400000">
              <a:off x="202351" y="0"/>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85" name="Polygon"/>
            <p:cNvSpPr/>
            <p:nvPr/>
          </p:nvSpPr>
          <p:spPr>
            <a:xfrm rot="5400000">
              <a:off x="2666151" y="1481666"/>
              <a:ext cx="2616045" cy="30207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86" name="Polygon"/>
            <p:cNvSpPr/>
            <p:nvPr/>
          </p:nvSpPr>
          <p:spPr>
            <a:xfrm rot="5400000">
              <a:off x="202351" y="2997200"/>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87" name="Polygon"/>
            <p:cNvSpPr/>
            <p:nvPr/>
          </p:nvSpPr>
          <p:spPr>
            <a:xfrm rot="5400000">
              <a:off x="2666151" y="4445806"/>
              <a:ext cx="2616045" cy="30207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88" name="Polygon"/>
            <p:cNvSpPr/>
            <p:nvPr/>
          </p:nvSpPr>
          <p:spPr>
            <a:xfrm rot="5400000">
              <a:off x="202351" y="5994400"/>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grpSp>
      <p:sp>
        <p:nvSpPr>
          <p:cNvPr id="90" name="Polygon"/>
          <p:cNvSpPr/>
          <p:nvPr/>
        </p:nvSpPr>
        <p:spPr>
          <a:xfrm rot="16200000" flipH="1">
            <a:off x="4740854" y="8952346"/>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91" name="Polygon"/>
          <p:cNvSpPr/>
          <p:nvPr/>
        </p:nvSpPr>
        <p:spPr>
          <a:xfrm rot="16200000" flipH="1">
            <a:off x="-263809" y="8819149"/>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92" name="Shape"/>
          <p:cNvSpPr/>
          <p:nvPr/>
        </p:nvSpPr>
        <p:spPr>
          <a:xfrm rot="16200000" flipH="1">
            <a:off x="5394866" y="851898"/>
            <a:ext cx="1308023" cy="302074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5400"/>
                </a:lnTo>
                <a:lnTo>
                  <a:pt x="21600" y="16200"/>
                </a:lnTo>
                <a:lnTo>
                  <a:pt x="0" y="21600"/>
                </a:lnTo>
                <a:lnTo>
                  <a:pt x="0" y="0"/>
                </a:lnTo>
                <a:close/>
              </a:path>
            </a:pathLst>
          </a:custGeom>
          <a:solidFill>
            <a:srgbClr val="F3D696">
              <a:alpha val="36183"/>
            </a:srgbClr>
          </a:solidFill>
          <a:ln w="3175">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93" name="Shape"/>
          <p:cNvSpPr/>
          <p:nvPr/>
        </p:nvSpPr>
        <p:spPr>
          <a:xfrm rot="16200000" flipH="1">
            <a:off x="390202" y="851898"/>
            <a:ext cx="1308023" cy="302074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5400"/>
                </a:lnTo>
                <a:lnTo>
                  <a:pt x="21600" y="16200"/>
                </a:lnTo>
                <a:lnTo>
                  <a:pt x="0" y="21600"/>
                </a:lnTo>
                <a:lnTo>
                  <a:pt x="0" y="0"/>
                </a:lnTo>
                <a:close/>
              </a:path>
            </a:pathLst>
          </a:custGeom>
          <a:solidFill>
            <a:srgbClr val="F3D696">
              <a:alpha val="36183"/>
            </a:srgbClr>
          </a:solidFill>
          <a:ln w="3175">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Photo - Horizontal">
    <p:spTree>
      <p:nvGrpSpPr>
        <p:cNvPr id="1" name=""/>
        <p:cNvGrpSpPr/>
        <p:nvPr/>
      </p:nvGrpSpPr>
      <p:grpSpPr>
        <a:xfrm>
          <a:off x="0" y="0"/>
          <a:ext cx="0" cy="0"/>
          <a:chOff x="0" y="0"/>
          <a:chExt cx="0" cy="0"/>
        </a:xfrm>
      </p:grpSpPr>
      <p:sp>
        <p:nvSpPr>
          <p:cNvPr id="101" name="Rectangle"/>
          <p:cNvSpPr/>
          <p:nvPr/>
        </p:nvSpPr>
        <p:spPr>
          <a:xfrm>
            <a:off x="2042583" y="179374"/>
            <a:ext cx="3471334" cy="1270001"/>
          </a:xfrm>
          <a:prstGeom prst="rect">
            <a:avLst/>
          </a:prstGeom>
          <a:solidFill>
            <a:srgbClr val="FFFFFF"/>
          </a:solidFill>
          <a:ln w="3175">
            <a:miter lim="400000"/>
          </a:ln>
        </p:spPr>
        <p:txBody>
          <a:bodyPr lIns="27614" tIns="27614" rIns="27614" bIns="27614" anchor="ctr"/>
          <a:lstStyle/>
          <a:p>
            <a:pPr algn="l">
              <a:defRPr sz="3100" b="0">
                <a:solidFill>
                  <a:srgbClr val="5E5E5E"/>
                </a:solidFill>
                <a:latin typeface="Roboto"/>
                <a:ea typeface="Roboto"/>
                <a:cs typeface="Roboto"/>
                <a:sym typeface="Roboto"/>
              </a:defRPr>
            </a:pPr>
            <a:endParaRPr/>
          </a:p>
        </p:txBody>
      </p:sp>
      <p:sp>
        <p:nvSpPr>
          <p:cNvPr id="102" name="Line"/>
          <p:cNvSpPr/>
          <p:nvPr/>
        </p:nvSpPr>
        <p:spPr>
          <a:xfrm>
            <a:off x="579289" y="1562405"/>
            <a:ext cx="6347122" cy="1"/>
          </a:xfrm>
          <a:prstGeom prst="line">
            <a:avLst/>
          </a:prstGeom>
          <a:ln w="38100">
            <a:solidFill>
              <a:srgbClr val="E09900"/>
            </a:solidFill>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pic>
        <p:nvPicPr>
          <p:cNvPr id="103" name="pasted-movie.png" descr="pasted-movie.png"/>
          <p:cNvPicPr>
            <a:picLocks noChangeAspect="1"/>
          </p:cNvPicPr>
          <p:nvPr/>
        </p:nvPicPr>
        <p:blipFill>
          <a:blip r:embed="rId2"/>
          <a:stretch>
            <a:fillRect/>
          </a:stretch>
        </p:blipFill>
        <p:spPr>
          <a:xfrm>
            <a:off x="583327" y="563842"/>
            <a:ext cx="1485467" cy="771998"/>
          </a:xfrm>
          <a:prstGeom prst="rect">
            <a:avLst/>
          </a:prstGeom>
          <a:ln w="3175">
            <a:miter lim="400000"/>
          </a:ln>
        </p:spPr>
      </p:pic>
      <p:pic>
        <p:nvPicPr>
          <p:cNvPr id="104" name="EN-Funded by the EU-POS.jpg" descr="EN-Funded by the EU-POS.jpg"/>
          <p:cNvPicPr>
            <a:picLocks noChangeAspect="1"/>
          </p:cNvPicPr>
          <p:nvPr/>
        </p:nvPicPr>
        <p:blipFill>
          <a:blip r:embed="rId3"/>
          <a:stretch>
            <a:fillRect/>
          </a:stretch>
        </p:blipFill>
        <p:spPr>
          <a:xfrm>
            <a:off x="114332" y="10207507"/>
            <a:ext cx="1767364" cy="370951"/>
          </a:xfrm>
          <a:prstGeom prst="rect">
            <a:avLst/>
          </a:prstGeom>
          <a:ln w="3175">
            <a:miter lim="400000"/>
          </a:ln>
        </p:spPr>
      </p:pic>
      <p:sp>
        <p:nvSpPr>
          <p:cNvPr id="105" name="Slide Number"/>
          <p:cNvSpPr txBox="1">
            <a:spLocks noGrp="1"/>
          </p:cNvSpPr>
          <p:nvPr>
            <p:ph type="sldNum" sz="quarter" idx="2"/>
          </p:nvPr>
        </p:nvSpPr>
        <p:spPr>
          <a:prstGeom prst="rect">
            <a:avLst/>
          </a:prstGeom>
        </p:spPr>
        <p:txBody>
          <a:bodyPr/>
          <a:lstStyle>
            <a:lvl1pPr>
              <a:defRPr>
                <a:latin typeface="Helvetica Neue Light"/>
                <a:ea typeface="Helvetica Neue Light"/>
                <a:cs typeface="Helvetica Neue Light"/>
                <a:sym typeface="Helvetica Neue Light"/>
              </a:defRPr>
            </a:lvl1p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Title - Centre">
    <p:spTree>
      <p:nvGrpSpPr>
        <p:cNvPr id="1" name=""/>
        <p:cNvGrpSpPr/>
        <p:nvPr/>
      </p:nvGrpSpPr>
      <p:grpSpPr>
        <a:xfrm>
          <a:off x="0" y="0"/>
          <a:ext cx="0" cy="0"/>
          <a:chOff x="0" y="0"/>
          <a:chExt cx="0" cy="0"/>
        </a:xfrm>
      </p:grpSpPr>
      <p:grpSp>
        <p:nvGrpSpPr>
          <p:cNvPr id="117" name="Group"/>
          <p:cNvGrpSpPr/>
          <p:nvPr/>
        </p:nvGrpSpPr>
        <p:grpSpPr>
          <a:xfrm>
            <a:off x="3367616" y="1761144"/>
            <a:ext cx="5382949" cy="8000607"/>
            <a:chOff x="0" y="202351"/>
            <a:chExt cx="5382947" cy="8000606"/>
          </a:xfrm>
        </p:grpSpPr>
        <p:sp>
          <p:nvSpPr>
            <p:cNvPr id="112" name="Polygon"/>
            <p:cNvSpPr/>
            <p:nvPr/>
          </p:nvSpPr>
          <p:spPr>
            <a:xfrm rot="5400000">
              <a:off x="202351" y="4020740"/>
              <a:ext cx="2616045" cy="30207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E19A00"/>
            </a:solidFill>
            <a:ln w="38100" cap="flat">
              <a:solidFill>
                <a:srgbClr val="000000"/>
              </a:solidFill>
              <a:prstDash val="solid"/>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113" name="Polygon"/>
            <p:cNvSpPr/>
            <p:nvPr/>
          </p:nvSpPr>
          <p:spPr>
            <a:xfrm rot="5400000">
              <a:off x="2564551" y="0"/>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E19A00"/>
            </a:solidFill>
            <a:ln w="38100" cap="flat">
              <a:solidFill>
                <a:srgbClr val="000000"/>
              </a:solidFill>
              <a:prstDash val="solid"/>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114" name="Polygon"/>
            <p:cNvSpPr/>
            <p:nvPr/>
          </p:nvSpPr>
          <p:spPr>
            <a:xfrm rot="5400000">
              <a:off x="202351" y="1311407"/>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E19A00"/>
            </a:solidFill>
            <a:ln w="38100" cap="flat">
              <a:solidFill>
                <a:srgbClr val="000000"/>
              </a:solidFill>
              <a:prstDash val="solid"/>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115" name="Polygon"/>
            <p:cNvSpPr/>
            <p:nvPr/>
          </p:nvSpPr>
          <p:spPr>
            <a:xfrm rot="5400000">
              <a:off x="2564551" y="2692281"/>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E19A00"/>
            </a:solidFill>
            <a:ln w="38100" cap="flat">
              <a:solidFill>
                <a:srgbClr val="000000"/>
              </a:solidFill>
              <a:prstDash val="solid"/>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116" name="Polygon"/>
            <p:cNvSpPr/>
            <p:nvPr/>
          </p:nvSpPr>
          <p:spPr>
            <a:xfrm rot="5400000">
              <a:off x="2564551" y="5384562"/>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E19A00"/>
            </a:solidFill>
            <a:ln w="38100" cap="flat">
              <a:solidFill>
                <a:srgbClr val="000000"/>
              </a:solidFill>
              <a:prstDash val="solid"/>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grpSp>
      <p:sp>
        <p:nvSpPr>
          <p:cNvPr id="118" name="Rectangle"/>
          <p:cNvSpPr/>
          <p:nvPr/>
        </p:nvSpPr>
        <p:spPr>
          <a:xfrm>
            <a:off x="2042583" y="179374"/>
            <a:ext cx="5213715" cy="1270001"/>
          </a:xfrm>
          <a:prstGeom prst="rect">
            <a:avLst/>
          </a:prstGeom>
          <a:solidFill>
            <a:srgbClr val="FFFFFF"/>
          </a:solidFill>
          <a:ln w="3175">
            <a:miter lim="400000"/>
          </a:ln>
        </p:spPr>
        <p:txBody>
          <a:bodyPr lIns="27614" tIns="27614" rIns="27614" bIns="27614" anchor="ctr"/>
          <a:lstStyle/>
          <a:p>
            <a:pPr algn="l">
              <a:defRPr sz="3100" b="0">
                <a:solidFill>
                  <a:srgbClr val="5E5E5E"/>
                </a:solidFill>
                <a:latin typeface="Roboto"/>
                <a:ea typeface="Roboto"/>
                <a:cs typeface="Roboto"/>
                <a:sym typeface="Roboto"/>
              </a:defRPr>
            </a:pPr>
            <a:endParaRPr/>
          </a:p>
        </p:txBody>
      </p:sp>
      <p:sp>
        <p:nvSpPr>
          <p:cNvPr id="119" name="Line"/>
          <p:cNvSpPr/>
          <p:nvPr/>
        </p:nvSpPr>
        <p:spPr>
          <a:xfrm>
            <a:off x="579289" y="1562405"/>
            <a:ext cx="6347122" cy="1"/>
          </a:xfrm>
          <a:prstGeom prst="line">
            <a:avLst/>
          </a:prstGeom>
          <a:ln w="38100">
            <a:solidFill>
              <a:srgbClr val="E09900"/>
            </a:solidFill>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pic>
        <p:nvPicPr>
          <p:cNvPr id="120" name="pasted-movie.png" descr="pasted-movie.png"/>
          <p:cNvPicPr>
            <a:picLocks noChangeAspect="1"/>
          </p:cNvPicPr>
          <p:nvPr/>
        </p:nvPicPr>
        <p:blipFill>
          <a:blip r:embed="rId2"/>
          <a:stretch>
            <a:fillRect/>
          </a:stretch>
        </p:blipFill>
        <p:spPr>
          <a:xfrm>
            <a:off x="583327" y="563842"/>
            <a:ext cx="1485467" cy="771998"/>
          </a:xfrm>
          <a:prstGeom prst="rect">
            <a:avLst/>
          </a:prstGeom>
          <a:ln w="3175">
            <a:miter lim="400000"/>
          </a:ln>
        </p:spPr>
      </p:pic>
      <p:sp>
        <p:nvSpPr>
          <p:cNvPr id="121" name="Slide Number"/>
          <p:cNvSpPr txBox="1">
            <a:spLocks noGrp="1"/>
          </p:cNvSpPr>
          <p:nvPr>
            <p:ph type="sldNum" sz="quarter" idx="2"/>
          </p:nvPr>
        </p:nvSpPr>
        <p:spPr>
          <a:prstGeom prst="rect">
            <a:avLst/>
          </a:prstGeom>
        </p:spPr>
        <p:txBody>
          <a:bodyPr/>
          <a:lstStyle>
            <a:lvl1pPr>
              <a:defRPr>
                <a:latin typeface="Helvetica Neue Light"/>
                <a:ea typeface="Helvetica Neue Light"/>
                <a:cs typeface="Helvetica Neue Light"/>
                <a:sym typeface="Helvetica Neue Light"/>
              </a:defRPr>
            </a:lvl1p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Title - Centre copy">
    <p:spTree>
      <p:nvGrpSpPr>
        <p:cNvPr id="1" name=""/>
        <p:cNvGrpSpPr/>
        <p:nvPr/>
      </p:nvGrpSpPr>
      <p:grpSpPr>
        <a:xfrm>
          <a:off x="0" y="0"/>
          <a:ext cx="0" cy="0"/>
          <a:chOff x="0" y="0"/>
          <a:chExt cx="0" cy="0"/>
        </a:xfrm>
      </p:grpSpPr>
      <p:sp>
        <p:nvSpPr>
          <p:cNvPr id="128" name="Rectangle"/>
          <p:cNvSpPr/>
          <p:nvPr/>
        </p:nvSpPr>
        <p:spPr>
          <a:xfrm>
            <a:off x="2042583" y="179374"/>
            <a:ext cx="5213715" cy="1270001"/>
          </a:xfrm>
          <a:prstGeom prst="rect">
            <a:avLst/>
          </a:prstGeom>
          <a:solidFill>
            <a:srgbClr val="FFFFFF"/>
          </a:solidFill>
          <a:ln w="3175">
            <a:miter lim="400000"/>
          </a:ln>
        </p:spPr>
        <p:txBody>
          <a:bodyPr lIns="27614" tIns="27614" rIns="27614" bIns="27614" anchor="ctr"/>
          <a:lstStyle/>
          <a:p>
            <a:pPr algn="l">
              <a:defRPr sz="3100" b="0">
                <a:solidFill>
                  <a:srgbClr val="5E5E5E"/>
                </a:solidFill>
                <a:latin typeface="Roboto"/>
                <a:ea typeface="Roboto"/>
                <a:cs typeface="Roboto"/>
                <a:sym typeface="Roboto"/>
              </a:defRPr>
            </a:pPr>
            <a:endParaRPr/>
          </a:p>
        </p:txBody>
      </p:sp>
      <p:sp>
        <p:nvSpPr>
          <p:cNvPr id="129" name="Line"/>
          <p:cNvSpPr/>
          <p:nvPr/>
        </p:nvSpPr>
        <p:spPr>
          <a:xfrm>
            <a:off x="579289" y="1562405"/>
            <a:ext cx="6347122" cy="1"/>
          </a:xfrm>
          <a:prstGeom prst="line">
            <a:avLst/>
          </a:prstGeom>
          <a:ln w="38100">
            <a:solidFill>
              <a:srgbClr val="E09900"/>
            </a:solidFill>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pic>
        <p:nvPicPr>
          <p:cNvPr id="130" name="pasted-movie.png" descr="pasted-movie.png"/>
          <p:cNvPicPr>
            <a:picLocks noChangeAspect="1"/>
          </p:cNvPicPr>
          <p:nvPr/>
        </p:nvPicPr>
        <p:blipFill>
          <a:blip r:embed="rId2"/>
          <a:stretch>
            <a:fillRect/>
          </a:stretch>
        </p:blipFill>
        <p:spPr>
          <a:xfrm>
            <a:off x="583327" y="563842"/>
            <a:ext cx="1485467" cy="771998"/>
          </a:xfrm>
          <a:prstGeom prst="rect">
            <a:avLst/>
          </a:prstGeom>
          <a:ln w="3175">
            <a:miter lim="400000"/>
          </a:ln>
        </p:spPr>
      </p:pic>
      <p:grpSp>
        <p:nvGrpSpPr>
          <p:cNvPr id="138" name="Group"/>
          <p:cNvGrpSpPr/>
          <p:nvPr/>
        </p:nvGrpSpPr>
        <p:grpSpPr>
          <a:xfrm rot="16200000">
            <a:off x="585238" y="2390283"/>
            <a:ext cx="6335224" cy="6520334"/>
            <a:chOff x="0" y="164912"/>
            <a:chExt cx="6335223" cy="6520332"/>
          </a:xfrm>
        </p:grpSpPr>
        <p:sp>
          <p:nvSpPr>
            <p:cNvPr id="131" name="Polygon"/>
            <p:cNvSpPr/>
            <p:nvPr/>
          </p:nvSpPr>
          <p:spPr>
            <a:xfrm rot="5400000">
              <a:off x="164912" y="3276822"/>
              <a:ext cx="2132024" cy="2461850"/>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E19A00"/>
            </a:solidFill>
            <a:ln w="38100" cap="flat">
              <a:solidFill>
                <a:srgbClr val="000000"/>
              </a:solidFill>
              <a:prstDash val="solid"/>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132" name="Polygon"/>
            <p:cNvSpPr/>
            <p:nvPr/>
          </p:nvSpPr>
          <p:spPr>
            <a:xfrm rot="5400000">
              <a:off x="2090057" y="-1"/>
              <a:ext cx="2132025" cy="2461850"/>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E19A00"/>
            </a:solidFill>
            <a:ln w="38100" cap="flat">
              <a:solidFill>
                <a:srgbClr val="000000"/>
              </a:solidFill>
              <a:prstDash val="solid"/>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133" name="Polygon"/>
            <p:cNvSpPr/>
            <p:nvPr/>
          </p:nvSpPr>
          <p:spPr>
            <a:xfrm rot="5400000">
              <a:off x="164912" y="1068770"/>
              <a:ext cx="2132024" cy="24618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E19A00"/>
            </a:solidFill>
            <a:ln w="38100" cap="flat">
              <a:solidFill>
                <a:srgbClr val="000000"/>
              </a:solidFill>
              <a:prstDash val="solid"/>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134" name="Polygon"/>
            <p:cNvSpPr/>
            <p:nvPr/>
          </p:nvSpPr>
          <p:spPr>
            <a:xfrm rot="5400000">
              <a:off x="2090057" y="2194154"/>
              <a:ext cx="2132025" cy="2461850"/>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E19A00"/>
            </a:solidFill>
            <a:ln w="38100" cap="flat">
              <a:solidFill>
                <a:srgbClr val="000000"/>
              </a:solidFill>
              <a:prstDash val="solid"/>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135" name="Polygon"/>
            <p:cNvSpPr/>
            <p:nvPr/>
          </p:nvSpPr>
          <p:spPr>
            <a:xfrm rot="5400000">
              <a:off x="2090057" y="4388309"/>
              <a:ext cx="2132025" cy="24618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E19A00"/>
            </a:solidFill>
            <a:ln w="38100" cap="flat">
              <a:solidFill>
                <a:srgbClr val="000000"/>
              </a:solidFill>
              <a:prstDash val="solid"/>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136" name="Polygon"/>
            <p:cNvSpPr/>
            <p:nvPr/>
          </p:nvSpPr>
          <p:spPr>
            <a:xfrm rot="5400000">
              <a:off x="4038287" y="1068770"/>
              <a:ext cx="2132024" cy="24618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E19A00"/>
            </a:solidFill>
            <a:ln w="38100" cap="flat">
              <a:solidFill>
                <a:srgbClr val="000000"/>
              </a:solidFill>
              <a:prstDash val="solid"/>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137" name="Polygon"/>
            <p:cNvSpPr/>
            <p:nvPr/>
          </p:nvSpPr>
          <p:spPr>
            <a:xfrm rot="5400000">
              <a:off x="4038287" y="3276822"/>
              <a:ext cx="2132024" cy="2461850"/>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E19A00"/>
            </a:solidFill>
            <a:ln w="38100" cap="flat">
              <a:solidFill>
                <a:srgbClr val="000000"/>
              </a:solidFill>
              <a:prstDash val="solid"/>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grpSp>
      <p:sp>
        <p:nvSpPr>
          <p:cNvPr id="139" name="Slide Number"/>
          <p:cNvSpPr txBox="1">
            <a:spLocks noGrp="1"/>
          </p:cNvSpPr>
          <p:nvPr>
            <p:ph type="sldNum" sz="quarter" idx="2"/>
          </p:nvPr>
        </p:nvSpPr>
        <p:spPr>
          <a:prstGeom prst="rect">
            <a:avLst/>
          </a:prstGeom>
        </p:spPr>
        <p:txBody>
          <a:bodyPr/>
          <a:lstStyle>
            <a:lvl1pPr>
              <a:defRPr>
                <a:latin typeface="Helvetica Neue Light"/>
                <a:ea typeface="Helvetica Neue Light"/>
                <a:cs typeface="Helvetica Neue Light"/>
                <a:sym typeface="Helvetica Neue Light"/>
              </a:defRPr>
            </a:lvl1p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Photo - Vertical">
    <p:spTree>
      <p:nvGrpSpPr>
        <p:cNvPr id="1" name=""/>
        <p:cNvGrpSpPr/>
        <p:nvPr/>
      </p:nvGrpSpPr>
      <p:grpSpPr>
        <a:xfrm>
          <a:off x="0" y="0"/>
          <a:ext cx="0" cy="0"/>
          <a:chOff x="0" y="0"/>
          <a:chExt cx="0" cy="0"/>
        </a:xfrm>
      </p:grpSpPr>
      <p:sp>
        <p:nvSpPr>
          <p:cNvPr id="146" name="Image"/>
          <p:cNvSpPr>
            <a:spLocks noGrp="1"/>
          </p:cNvSpPr>
          <p:nvPr>
            <p:ph type="pic" sz="half" idx="21"/>
          </p:nvPr>
        </p:nvSpPr>
        <p:spPr>
          <a:xfrm>
            <a:off x="1474176" y="3029394"/>
            <a:ext cx="6741358" cy="4494240"/>
          </a:xfrm>
          <a:prstGeom prst="rect">
            <a:avLst/>
          </a:prstGeom>
        </p:spPr>
        <p:txBody>
          <a:bodyPr lIns="91439" tIns="45719" rIns="91439" bIns="45719">
            <a:noAutofit/>
          </a:bodyPr>
          <a:lstStyle/>
          <a:p>
            <a:endParaRPr/>
          </a:p>
        </p:txBody>
      </p:sp>
      <p:sp>
        <p:nvSpPr>
          <p:cNvPr id="147" name="Body Level One…"/>
          <p:cNvSpPr txBox="1">
            <a:spLocks noGrp="1"/>
          </p:cNvSpPr>
          <p:nvPr>
            <p:ph type="body" sz="quarter" idx="1"/>
          </p:nvPr>
        </p:nvSpPr>
        <p:spPr>
          <a:xfrm>
            <a:off x="761380" y="5263856"/>
            <a:ext cx="2899509" cy="2236765"/>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48" name="Slide Number"/>
          <p:cNvSpPr txBox="1">
            <a:spLocks noGrp="1"/>
          </p:cNvSpPr>
          <p:nvPr>
            <p:ph type="sldNum" sz="quarter" idx="2"/>
          </p:nvPr>
        </p:nvSpPr>
        <p:spPr>
          <a:prstGeom prst="rect">
            <a:avLst/>
          </a:prstGeom>
        </p:spPr>
        <p:txBody>
          <a:bodyPr/>
          <a:lstStyle>
            <a:lvl1pPr>
              <a:defRPr>
                <a:latin typeface="Helvetica Neue Light"/>
                <a:ea typeface="Helvetica Neue Light"/>
                <a:cs typeface="Helvetica Neue Light"/>
                <a:sym typeface="Helvetica Neue Light"/>
              </a:defRPr>
            </a:lvl1p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Line"/>
          <p:cNvSpPr/>
          <p:nvPr/>
        </p:nvSpPr>
        <p:spPr>
          <a:xfrm>
            <a:off x="579289" y="1562405"/>
            <a:ext cx="6347122" cy="1"/>
          </a:xfrm>
          <a:prstGeom prst="line">
            <a:avLst/>
          </a:prstGeom>
          <a:ln w="38100">
            <a:solidFill>
              <a:srgbClr val="E09900"/>
            </a:solidFill>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3" name="Polygon"/>
          <p:cNvSpPr/>
          <p:nvPr/>
        </p:nvSpPr>
        <p:spPr>
          <a:xfrm rot="5400000">
            <a:off x="-629499" y="3208866"/>
            <a:ext cx="2616045" cy="30207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4" name="Polygon"/>
          <p:cNvSpPr/>
          <p:nvPr/>
        </p:nvSpPr>
        <p:spPr>
          <a:xfrm rot="5400000">
            <a:off x="1834301" y="4690533"/>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5" name="Polygon"/>
          <p:cNvSpPr/>
          <p:nvPr/>
        </p:nvSpPr>
        <p:spPr>
          <a:xfrm rot="5400000">
            <a:off x="-629499" y="6206066"/>
            <a:ext cx="2616045" cy="30207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6" name="Polygon"/>
          <p:cNvSpPr/>
          <p:nvPr/>
        </p:nvSpPr>
        <p:spPr>
          <a:xfrm rot="5400000">
            <a:off x="1834301" y="7654673"/>
            <a:ext cx="2616045" cy="30207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7" name="Polygon"/>
          <p:cNvSpPr/>
          <p:nvPr/>
        </p:nvSpPr>
        <p:spPr>
          <a:xfrm rot="5400000">
            <a:off x="-629499" y="9203266"/>
            <a:ext cx="2616045" cy="30207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pic>
        <p:nvPicPr>
          <p:cNvPr id="8" name="pasted-movie.png" descr="pasted-movie.png"/>
          <p:cNvPicPr>
            <a:picLocks noChangeAspect="1"/>
          </p:cNvPicPr>
          <p:nvPr/>
        </p:nvPicPr>
        <p:blipFill>
          <a:blip r:embed="rId19"/>
          <a:stretch>
            <a:fillRect/>
          </a:stretch>
        </p:blipFill>
        <p:spPr>
          <a:xfrm>
            <a:off x="583327" y="563842"/>
            <a:ext cx="1485467" cy="771998"/>
          </a:xfrm>
          <a:prstGeom prst="rect">
            <a:avLst/>
          </a:prstGeom>
          <a:ln w="3175">
            <a:miter lim="400000"/>
          </a:ln>
        </p:spPr>
      </p:pic>
      <p:sp>
        <p:nvSpPr>
          <p:cNvPr id="9" name="Rectangle"/>
          <p:cNvSpPr/>
          <p:nvPr/>
        </p:nvSpPr>
        <p:spPr>
          <a:xfrm>
            <a:off x="2042583" y="179374"/>
            <a:ext cx="5024708" cy="1270001"/>
          </a:xfrm>
          <a:prstGeom prst="rect">
            <a:avLst/>
          </a:prstGeom>
          <a:solidFill>
            <a:srgbClr val="FFFFFF"/>
          </a:solidFill>
          <a:ln w="3175">
            <a:miter lim="400000"/>
          </a:ln>
        </p:spPr>
        <p:txBody>
          <a:bodyPr lIns="27614" tIns="27614" rIns="27614" bIns="27614" anchor="ctr"/>
          <a:lstStyle/>
          <a:p>
            <a:pPr algn="l">
              <a:defRPr sz="3100" b="0">
                <a:solidFill>
                  <a:srgbClr val="5E5E5E"/>
                </a:solidFill>
                <a:latin typeface="Roboto"/>
                <a:ea typeface="Roboto"/>
                <a:cs typeface="Roboto"/>
                <a:sym typeface="Roboto"/>
              </a:defRPr>
            </a:pPr>
            <a:endParaRPr/>
          </a:p>
        </p:txBody>
      </p:sp>
      <p:sp>
        <p:nvSpPr>
          <p:cNvPr id="10" name="Title Text"/>
          <p:cNvSpPr txBox="1">
            <a:spLocks noGrp="1"/>
          </p:cNvSpPr>
          <p:nvPr>
            <p:ph type="title"/>
          </p:nvPr>
        </p:nvSpPr>
        <p:spPr>
          <a:xfrm>
            <a:off x="933970" y="3586284"/>
            <a:ext cx="5688560" cy="1794935"/>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nchor="b">
            <a:normAutofit/>
          </a:bodyPr>
          <a:lstStyle/>
          <a:p>
            <a:r>
              <a:t>Title Text</a:t>
            </a:r>
          </a:p>
        </p:txBody>
      </p:sp>
      <p:sp>
        <p:nvSpPr>
          <p:cNvPr id="11" name="Body Level One…"/>
          <p:cNvSpPr txBox="1">
            <a:spLocks noGrp="1"/>
          </p:cNvSpPr>
          <p:nvPr>
            <p:ph type="body" idx="1"/>
          </p:nvPr>
        </p:nvSpPr>
        <p:spPr>
          <a:xfrm>
            <a:off x="933970" y="5436446"/>
            <a:ext cx="5688560" cy="614421"/>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normAutofit/>
          </a:bodyPr>
          <a:lstStyle/>
          <a:p>
            <a:r>
              <a:t>Body Level One</a:t>
            </a:r>
          </a:p>
          <a:p>
            <a:pPr lvl="1"/>
            <a:r>
              <a:t>Body Level Two</a:t>
            </a:r>
          </a:p>
          <a:p>
            <a:pPr lvl="2"/>
            <a:r>
              <a:t>Body Level Three</a:t>
            </a:r>
          </a:p>
          <a:p>
            <a:pPr lvl="3"/>
            <a:r>
              <a:t>Body Level Four</a:t>
            </a:r>
          </a:p>
          <a:p>
            <a:pPr lvl="4"/>
            <a:r>
              <a:t>Body Level Five</a:t>
            </a:r>
          </a:p>
        </p:txBody>
      </p:sp>
      <p:sp>
        <p:nvSpPr>
          <p:cNvPr id="12" name="Slide Number"/>
          <p:cNvSpPr txBox="1">
            <a:spLocks noGrp="1"/>
          </p:cNvSpPr>
          <p:nvPr>
            <p:ph type="sldNum" sz="quarter" idx="2"/>
          </p:nvPr>
        </p:nvSpPr>
        <p:spPr>
          <a:xfrm>
            <a:off x="3643587" y="7749150"/>
            <a:ext cx="265644" cy="265972"/>
          </a:xfrm>
          <a:prstGeom prst="rect">
            <a:avLst/>
          </a:prstGeom>
          <a:ln w="3175">
            <a:miter lim="400000"/>
          </a:ln>
        </p:spPr>
        <p:txBody>
          <a:bodyPr wrap="none" lIns="27614" tIns="27614" rIns="27614" bIns="27614">
            <a:spAutoFit/>
          </a:bodyPr>
          <a:lstStyle>
            <a:lvl1pPr>
              <a:defRPr sz="1400" b="0">
                <a:latin typeface="Helvetica Neue Thin"/>
                <a:ea typeface="Helvetica Neue Thin"/>
                <a:cs typeface="Helvetica Neue Thin"/>
                <a:sym typeface="Helvetica Neue Thin"/>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ransition spd="med"/>
  <p:txStyles>
    <p:titleStyle>
      <a:lvl1pPr marL="0" marR="0" indent="0" algn="l" defTabSz="640490" rtl="0" latinLnBrk="0">
        <a:lnSpc>
          <a:spcPct val="80000"/>
        </a:lnSpc>
        <a:spcBef>
          <a:spcPts val="0"/>
        </a:spcBef>
        <a:spcAft>
          <a:spcPts val="0"/>
        </a:spcAft>
        <a:buClrTx/>
        <a:buSzTx/>
        <a:buFontTx/>
        <a:buNone/>
        <a:tabLst/>
        <a:defRPr sz="3300" b="0" i="0" u="none" strike="noStrike" cap="none" spc="0" baseline="0">
          <a:solidFill>
            <a:srgbClr val="5E5E5E"/>
          </a:solidFill>
          <a:uFillTx/>
          <a:latin typeface="+mn-lt"/>
          <a:ea typeface="+mn-ea"/>
          <a:cs typeface="+mn-cs"/>
          <a:sym typeface="Roboto Medium"/>
        </a:defRPr>
      </a:lvl1pPr>
      <a:lvl2pPr marL="0" marR="0" indent="0" algn="l" defTabSz="640490" rtl="0" latinLnBrk="0">
        <a:lnSpc>
          <a:spcPct val="80000"/>
        </a:lnSpc>
        <a:spcBef>
          <a:spcPts val="0"/>
        </a:spcBef>
        <a:spcAft>
          <a:spcPts val="0"/>
        </a:spcAft>
        <a:buClrTx/>
        <a:buSzTx/>
        <a:buFontTx/>
        <a:buNone/>
        <a:tabLst/>
        <a:defRPr sz="3300" b="0" i="0" u="none" strike="noStrike" cap="none" spc="0" baseline="0">
          <a:solidFill>
            <a:srgbClr val="5E5E5E"/>
          </a:solidFill>
          <a:uFillTx/>
          <a:latin typeface="+mn-lt"/>
          <a:ea typeface="+mn-ea"/>
          <a:cs typeface="+mn-cs"/>
          <a:sym typeface="Roboto Medium"/>
        </a:defRPr>
      </a:lvl2pPr>
      <a:lvl3pPr marL="0" marR="0" indent="0" algn="l" defTabSz="640490" rtl="0" latinLnBrk="0">
        <a:lnSpc>
          <a:spcPct val="80000"/>
        </a:lnSpc>
        <a:spcBef>
          <a:spcPts val="0"/>
        </a:spcBef>
        <a:spcAft>
          <a:spcPts val="0"/>
        </a:spcAft>
        <a:buClrTx/>
        <a:buSzTx/>
        <a:buFontTx/>
        <a:buNone/>
        <a:tabLst/>
        <a:defRPr sz="3300" b="0" i="0" u="none" strike="noStrike" cap="none" spc="0" baseline="0">
          <a:solidFill>
            <a:srgbClr val="5E5E5E"/>
          </a:solidFill>
          <a:uFillTx/>
          <a:latin typeface="+mn-lt"/>
          <a:ea typeface="+mn-ea"/>
          <a:cs typeface="+mn-cs"/>
          <a:sym typeface="Roboto Medium"/>
        </a:defRPr>
      </a:lvl3pPr>
      <a:lvl4pPr marL="0" marR="0" indent="0" algn="l" defTabSz="640490" rtl="0" latinLnBrk="0">
        <a:lnSpc>
          <a:spcPct val="80000"/>
        </a:lnSpc>
        <a:spcBef>
          <a:spcPts val="0"/>
        </a:spcBef>
        <a:spcAft>
          <a:spcPts val="0"/>
        </a:spcAft>
        <a:buClrTx/>
        <a:buSzTx/>
        <a:buFontTx/>
        <a:buNone/>
        <a:tabLst/>
        <a:defRPr sz="3300" b="0" i="0" u="none" strike="noStrike" cap="none" spc="0" baseline="0">
          <a:solidFill>
            <a:srgbClr val="5E5E5E"/>
          </a:solidFill>
          <a:uFillTx/>
          <a:latin typeface="+mn-lt"/>
          <a:ea typeface="+mn-ea"/>
          <a:cs typeface="+mn-cs"/>
          <a:sym typeface="Roboto Medium"/>
        </a:defRPr>
      </a:lvl4pPr>
      <a:lvl5pPr marL="0" marR="0" indent="0" algn="l" defTabSz="640490" rtl="0" latinLnBrk="0">
        <a:lnSpc>
          <a:spcPct val="80000"/>
        </a:lnSpc>
        <a:spcBef>
          <a:spcPts val="0"/>
        </a:spcBef>
        <a:spcAft>
          <a:spcPts val="0"/>
        </a:spcAft>
        <a:buClrTx/>
        <a:buSzTx/>
        <a:buFontTx/>
        <a:buNone/>
        <a:tabLst/>
        <a:defRPr sz="3300" b="0" i="0" u="none" strike="noStrike" cap="none" spc="0" baseline="0">
          <a:solidFill>
            <a:srgbClr val="5E5E5E"/>
          </a:solidFill>
          <a:uFillTx/>
          <a:latin typeface="+mn-lt"/>
          <a:ea typeface="+mn-ea"/>
          <a:cs typeface="+mn-cs"/>
          <a:sym typeface="Roboto Medium"/>
        </a:defRPr>
      </a:lvl5pPr>
      <a:lvl6pPr marL="0" marR="0" indent="0" algn="l" defTabSz="640490" rtl="0" latinLnBrk="0">
        <a:lnSpc>
          <a:spcPct val="80000"/>
        </a:lnSpc>
        <a:spcBef>
          <a:spcPts val="0"/>
        </a:spcBef>
        <a:spcAft>
          <a:spcPts val="0"/>
        </a:spcAft>
        <a:buClrTx/>
        <a:buSzTx/>
        <a:buFontTx/>
        <a:buNone/>
        <a:tabLst/>
        <a:defRPr sz="3300" b="0" i="0" u="none" strike="noStrike" cap="none" spc="0" baseline="0">
          <a:solidFill>
            <a:srgbClr val="5E5E5E"/>
          </a:solidFill>
          <a:uFillTx/>
          <a:latin typeface="+mn-lt"/>
          <a:ea typeface="+mn-ea"/>
          <a:cs typeface="+mn-cs"/>
          <a:sym typeface="Roboto Medium"/>
        </a:defRPr>
      </a:lvl6pPr>
      <a:lvl7pPr marL="0" marR="0" indent="0" algn="l" defTabSz="640490" rtl="0" latinLnBrk="0">
        <a:lnSpc>
          <a:spcPct val="80000"/>
        </a:lnSpc>
        <a:spcBef>
          <a:spcPts val="0"/>
        </a:spcBef>
        <a:spcAft>
          <a:spcPts val="0"/>
        </a:spcAft>
        <a:buClrTx/>
        <a:buSzTx/>
        <a:buFontTx/>
        <a:buNone/>
        <a:tabLst/>
        <a:defRPr sz="3300" b="0" i="0" u="none" strike="noStrike" cap="none" spc="0" baseline="0">
          <a:solidFill>
            <a:srgbClr val="5E5E5E"/>
          </a:solidFill>
          <a:uFillTx/>
          <a:latin typeface="+mn-lt"/>
          <a:ea typeface="+mn-ea"/>
          <a:cs typeface="+mn-cs"/>
          <a:sym typeface="Roboto Medium"/>
        </a:defRPr>
      </a:lvl7pPr>
      <a:lvl8pPr marL="0" marR="0" indent="0" algn="l" defTabSz="640490" rtl="0" latinLnBrk="0">
        <a:lnSpc>
          <a:spcPct val="80000"/>
        </a:lnSpc>
        <a:spcBef>
          <a:spcPts val="0"/>
        </a:spcBef>
        <a:spcAft>
          <a:spcPts val="0"/>
        </a:spcAft>
        <a:buClrTx/>
        <a:buSzTx/>
        <a:buFontTx/>
        <a:buNone/>
        <a:tabLst/>
        <a:defRPr sz="3300" b="0" i="0" u="none" strike="noStrike" cap="none" spc="0" baseline="0">
          <a:solidFill>
            <a:srgbClr val="5E5E5E"/>
          </a:solidFill>
          <a:uFillTx/>
          <a:latin typeface="+mn-lt"/>
          <a:ea typeface="+mn-ea"/>
          <a:cs typeface="+mn-cs"/>
          <a:sym typeface="Roboto Medium"/>
        </a:defRPr>
      </a:lvl8pPr>
      <a:lvl9pPr marL="0" marR="0" indent="0" algn="l" defTabSz="640490" rtl="0" latinLnBrk="0">
        <a:lnSpc>
          <a:spcPct val="80000"/>
        </a:lnSpc>
        <a:spcBef>
          <a:spcPts val="0"/>
        </a:spcBef>
        <a:spcAft>
          <a:spcPts val="0"/>
        </a:spcAft>
        <a:buClrTx/>
        <a:buSzTx/>
        <a:buFontTx/>
        <a:buNone/>
        <a:tabLst/>
        <a:defRPr sz="3300" b="0" i="0" u="none" strike="noStrike" cap="none" spc="0" baseline="0">
          <a:solidFill>
            <a:srgbClr val="5E5E5E"/>
          </a:solidFill>
          <a:uFillTx/>
          <a:latin typeface="+mn-lt"/>
          <a:ea typeface="+mn-ea"/>
          <a:cs typeface="+mn-cs"/>
          <a:sym typeface="Roboto Medium"/>
        </a:defRPr>
      </a:lvl9pPr>
    </p:titleStyle>
    <p:bodyStyle>
      <a:lvl1pPr marL="0" marR="0" indent="0" algn="r" defTabSz="640490" rtl="0" latinLnBrk="0">
        <a:lnSpc>
          <a:spcPct val="100000"/>
        </a:lnSpc>
        <a:spcBef>
          <a:spcPts val="0"/>
        </a:spcBef>
        <a:spcAft>
          <a:spcPts val="0"/>
        </a:spcAft>
        <a:buClrTx/>
        <a:buSzTx/>
        <a:buFontTx/>
        <a:buNone/>
        <a:tabLst/>
        <a:defRPr sz="3000" b="1" i="0" u="none" strike="noStrike" cap="none" spc="0" baseline="0">
          <a:solidFill>
            <a:srgbClr val="5E5E5E"/>
          </a:solidFill>
          <a:uFillTx/>
          <a:latin typeface="Roboto"/>
          <a:ea typeface="Roboto"/>
          <a:cs typeface="Roboto"/>
          <a:sym typeface="Roboto"/>
        </a:defRPr>
      </a:lvl1pPr>
      <a:lvl2pPr marL="0" marR="0" indent="0" algn="r" defTabSz="640490" rtl="0" latinLnBrk="0">
        <a:lnSpc>
          <a:spcPct val="100000"/>
        </a:lnSpc>
        <a:spcBef>
          <a:spcPts val="0"/>
        </a:spcBef>
        <a:spcAft>
          <a:spcPts val="0"/>
        </a:spcAft>
        <a:buClrTx/>
        <a:buSzTx/>
        <a:buFontTx/>
        <a:buNone/>
        <a:tabLst/>
        <a:defRPr sz="3000" b="1" i="0" u="none" strike="noStrike" cap="none" spc="0" baseline="0">
          <a:solidFill>
            <a:srgbClr val="5E5E5E"/>
          </a:solidFill>
          <a:uFillTx/>
          <a:latin typeface="Roboto"/>
          <a:ea typeface="Roboto"/>
          <a:cs typeface="Roboto"/>
          <a:sym typeface="Roboto"/>
        </a:defRPr>
      </a:lvl2pPr>
      <a:lvl3pPr marL="0" marR="0" indent="0" algn="r" defTabSz="640490" rtl="0" latinLnBrk="0">
        <a:lnSpc>
          <a:spcPct val="100000"/>
        </a:lnSpc>
        <a:spcBef>
          <a:spcPts val="0"/>
        </a:spcBef>
        <a:spcAft>
          <a:spcPts val="0"/>
        </a:spcAft>
        <a:buClrTx/>
        <a:buSzTx/>
        <a:buFontTx/>
        <a:buNone/>
        <a:tabLst/>
        <a:defRPr sz="3000" b="1" i="0" u="none" strike="noStrike" cap="none" spc="0" baseline="0">
          <a:solidFill>
            <a:srgbClr val="5E5E5E"/>
          </a:solidFill>
          <a:uFillTx/>
          <a:latin typeface="Roboto"/>
          <a:ea typeface="Roboto"/>
          <a:cs typeface="Roboto"/>
          <a:sym typeface="Roboto"/>
        </a:defRPr>
      </a:lvl3pPr>
      <a:lvl4pPr marL="0" marR="0" indent="0" algn="r" defTabSz="640490" rtl="0" latinLnBrk="0">
        <a:lnSpc>
          <a:spcPct val="100000"/>
        </a:lnSpc>
        <a:spcBef>
          <a:spcPts val="0"/>
        </a:spcBef>
        <a:spcAft>
          <a:spcPts val="0"/>
        </a:spcAft>
        <a:buClrTx/>
        <a:buSzTx/>
        <a:buFontTx/>
        <a:buNone/>
        <a:tabLst/>
        <a:defRPr sz="3000" b="1" i="0" u="none" strike="noStrike" cap="none" spc="0" baseline="0">
          <a:solidFill>
            <a:srgbClr val="5E5E5E"/>
          </a:solidFill>
          <a:uFillTx/>
          <a:latin typeface="Roboto"/>
          <a:ea typeface="Roboto"/>
          <a:cs typeface="Roboto"/>
          <a:sym typeface="Roboto"/>
        </a:defRPr>
      </a:lvl4pPr>
      <a:lvl5pPr marL="0" marR="0" indent="0" algn="r" defTabSz="640490" rtl="0" latinLnBrk="0">
        <a:lnSpc>
          <a:spcPct val="100000"/>
        </a:lnSpc>
        <a:spcBef>
          <a:spcPts val="0"/>
        </a:spcBef>
        <a:spcAft>
          <a:spcPts val="0"/>
        </a:spcAft>
        <a:buClrTx/>
        <a:buSzTx/>
        <a:buFontTx/>
        <a:buNone/>
        <a:tabLst/>
        <a:defRPr sz="3000" b="1" i="0" u="none" strike="noStrike" cap="none" spc="0" baseline="0">
          <a:solidFill>
            <a:srgbClr val="5E5E5E"/>
          </a:solidFill>
          <a:uFillTx/>
          <a:latin typeface="Roboto"/>
          <a:ea typeface="Roboto"/>
          <a:cs typeface="Roboto"/>
          <a:sym typeface="Roboto"/>
        </a:defRPr>
      </a:lvl5pPr>
      <a:lvl6pPr marL="0" marR="0" indent="355600" algn="r" defTabSz="640490" rtl="0" latinLnBrk="0">
        <a:lnSpc>
          <a:spcPct val="100000"/>
        </a:lnSpc>
        <a:spcBef>
          <a:spcPts val="0"/>
        </a:spcBef>
        <a:spcAft>
          <a:spcPts val="0"/>
        </a:spcAft>
        <a:buClrTx/>
        <a:buSzTx/>
        <a:buFontTx/>
        <a:buNone/>
        <a:tabLst/>
        <a:defRPr sz="3000" b="1" i="0" u="none" strike="noStrike" cap="none" spc="0" baseline="0">
          <a:solidFill>
            <a:srgbClr val="5E5E5E"/>
          </a:solidFill>
          <a:uFillTx/>
          <a:latin typeface="Roboto"/>
          <a:ea typeface="Roboto"/>
          <a:cs typeface="Roboto"/>
          <a:sym typeface="Roboto"/>
        </a:defRPr>
      </a:lvl6pPr>
      <a:lvl7pPr marL="0" marR="0" indent="711200" algn="r" defTabSz="640490" rtl="0" latinLnBrk="0">
        <a:lnSpc>
          <a:spcPct val="100000"/>
        </a:lnSpc>
        <a:spcBef>
          <a:spcPts val="0"/>
        </a:spcBef>
        <a:spcAft>
          <a:spcPts val="0"/>
        </a:spcAft>
        <a:buClrTx/>
        <a:buSzTx/>
        <a:buFontTx/>
        <a:buNone/>
        <a:tabLst/>
        <a:defRPr sz="3000" b="1" i="0" u="none" strike="noStrike" cap="none" spc="0" baseline="0">
          <a:solidFill>
            <a:srgbClr val="5E5E5E"/>
          </a:solidFill>
          <a:uFillTx/>
          <a:latin typeface="Roboto"/>
          <a:ea typeface="Roboto"/>
          <a:cs typeface="Roboto"/>
          <a:sym typeface="Roboto"/>
        </a:defRPr>
      </a:lvl7pPr>
      <a:lvl8pPr marL="0" marR="0" indent="1066800" algn="r" defTabSz="640490" rtl="0" latinLnBrk="0">
        <a:lnSpc>
          <a:spcPct val="100000"/>
        </a:lnSpc>
        <a:spcBef>
          <a:spcPts val="0"/>
        </a:spcBef>
        <a:spcAft>
          <a:spcPts val="0"/>
        </a:spcAft>
        <a:buClrTx/>
        <a:buSzTx/>
        <a:buFontTx/>
        <a:buNone/>
        <a:tabLst/>
        <a:defRPr sz="3000" b="1" i="0" u="none" strike="noStrike" cap="none" spc="0" baseline="0">
          <a:solidFill>
            <a:srgbClr val="5E5E5E"/>
          </a:solidFill>
          <a:uFillTx/>
          <a:latin typeface="Roboto"/>
          <a:ea typeface="Roboto"/>
          <a:cs typeface="Roboto"/>
          <a:sym typeface="Roboto"/>
        </a:defRPr>
      </a:lvl8pPr>
      <a:lvl9pPr marL="0" marR="0" indent="1422400" algn="r" defTabSz="640490" rtl="0" latinLnBrk="0">
        <a:lnSpc>
          <a:spcPct val="100000"/>
        </a:lnSpc>
        <a:spcBef>
          <a:spcPts val="0"/>
        </a:spcBef>
        <a:spcAft>
          <a:spcPts val="0"/>
        </a:spcAft>
        <a:buClrTx/>
        <a:buSzTx/>
        <a:buFontTx/>
        <a:buNone/>
        <a:tabLst/>
        <a:defRPr sz="3000" b="1" i="0" u="none" strike="noStrike" cap="none" spc="0" baseline="0">
          <a:solidFill>
            <a:srgbClr val="5E5E5E"/>
          </a:solidFill>
          <a:uFillTx/>
          <a:latin typeface="Roboto"/>
          <a:ea typeface="Roboto"/>
          <a:cs typeface="Roboto"/>
          <a:sym typeface="Roboto"/>
        </a:defRPr>
      </a:lvl9pPr>
    </p:bodyStyle>
    <p:otherStyle>
      <a:lvl1pPr marL="0" marR="0" indent="0" algn="ctr" defTabSz="64049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Helvetica Neue Thin"/>
        </a:defRPr>
      </a:lvl1pPr>
      <a:lvl2pPr marL="0" marR="0" indent="228600" algn="ctr" defTabSz="64049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Helvetica Neue Thin"/>
        </a:defRPr>
      </a:lvl2pPr>
      <a:lvl3pPr marL="0" marR="0" indent="457200" algn="ctr" defTabSz="64049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Helvetica Neue Thin"/>
        </a:defRPr>
      </a:lvl3pPr>
      <a:lvl4pPr marL="0" marR="0" indent="685800" algn="ctr" defTabSz="64049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Helvetica Neue Thin"/>
        </a:defRPr>
      </a:lvl4pPr>
      <a:lvl5pPr marL="0" marR="0" indent="914400" algn="ctr" defTabSz="64049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Helvetica Neue Thin"/>
        </a:defRPr>
      </a:lvl5pPr>
      <a:lvl6pPr marL="0" marR="0" indent="1143000" algn="ctr" defTabSz="64049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Helvetica Neue Thin"/>
        </a:defRPr>
      </a:lvl6pPr>
      <a:lvl7pPr marL="0" marR="0" indent="1371600" algn="ctr" defTabSz="64049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Helvetica Neue Thin"/>
        </a:defRPr>
      </a:lvl7pPr>
      <a:lvl8pPr marL="0" marR="0" indent="1600200" algn="ctr" defTabSz="64049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Helvetica Neue Thin"/>
        </a:defRPr>
      </a:lvl8pPr>
      <a:lvl9pPr marL="0" marR="0" indent="1828800" algn="ctr" defTabSz="64049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Helvetica Neue Thin"/>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5.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 name="used by:…"/>
          <p:cNvSpPr txBox="1"/>
          <p:nvPr/>
        </p:nvSpPr>
        <p:spPr>
          <a:xfrm>
            <a:off x="2069890" y="4120750"/>
            <a:ext cx="4319755" cy="1440762"/>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7614" tIns="27614" rIns="27614" bIns="27614">
            <a:spAutoFit/>
          </a:bodyPr>
          <a:lstStyle/>
          <a:p>
            <a:pPr algn="l" defTabSz="640489">
              <a:defRPr sz="3000">
                <a:solidFill>
                  <a:srgbClr val="5E5E5E"/>
                </a:solidFill>
                <a:latin typeface="Roboto"/>
                <a:ea typeface="Roboto"/>
                <a:cs typeface="Roboto"/>
              </a:defRPr>
            </a:pPr>
            <a:r>
              <a:rPr lang="el-GR" dirty="0"/>
              <a:t>Οδηγός για:</a:t>
            </a:r>
          </a:p>
          <a:p>
            <a:pPr marL="416051" indent="-416051" algn="l" defTabSz="640489">
              <a:buClrTx/>
              <a:buSzTx/>
              <a:buFont typeface="Arial"/>
              <a:buChar char="•"/>
              <a:defRPr sz="3000">
                <a:solidFill>
                  <a:srgbClr val="5E5E5E"/>
                </a:solidFill>
                <a:latin typeface="Roboto"/>
                <a:ea typeface="Roboto"/>
                <a:cs typeface="Roboto"/>
              </a:defRPr>
            </a:pPr>
            <a:r>
              <a:rPr lang="el-GR" dirty="0"/>
              <a:t>Βασίλισσες Μέλισσες</a:t>
            </a:r>
            <a:endParaRPr lang="en-US" dirty="0"/>
          </a:p>
          <a:p>
            <a:pPr marL="416051" indent="-416051" algn="l" defTabSz="640489">
              <a:buClrTx/>
              <a:buSzTx/>
              <a:buFont typeface="Arial"/>
              <a:buChar char="•"/>
              <a:defRPr sz="3000">
                <a:solidFill>
                  <a:srgbClr val="5E5E5E"/>
                </a:solidFill>
                <a:latin typeface="Roboto"/>
                <a:ea typeface="Roboto"/>
                <a:cs typeface="Roboto"/>
              </a:defRPr>
            </a:pPr>
            <a:r>
              <a:rPr lang="el-GR" dirty="0"/>
              <a:t>Εργάτριες Μέλισσες</a:t>
            </a:r>
          </a:p>
        </p:txBody>
      </p:sp>
      <p:pic>
        <p:nvPicPr>
          <p:cNvPr id="227" name="pasted-movie.png" descr="pasted-movie.png"/>
          <p:cNvPicPr>
            <a:picLocks noChangeAspect="1"/>
          </p:cNvPicPr>
          <p:nvPr/>
        </p:nvPicPr>
        <p:blipFill>
          <a:blip r:embed="rId2"/>
          <a:srcRect r="73809"/>
          <a:stretch>
            <a:fillRect/>
          </a:stretch>
        </p:blipFill>
        <p:spPr>
          <a:xfrm>
            <a:off x="3014810" y="1581455"/>
            <a:ext cx="1034446" cy="673101"/>
          </a:xfrm>
          <a:prstGeom prst="rect">
            <a:avLst/>
          </a:prstGeom>
          <a:ln w="3175">
            <a:miter lim="400000"/>
          </a:ln>
        </p:spPr>
      </p:pic>
      <p:pic>
        <p:nvPicPr>
          <p:cNvPr id="228" name="pasted-movie.png" descr="pasted-movie.png"/>
          <p:cNvPicPr>
            <a:picLocks noChangeAspect="1"/>
          </p:cNvPicPr>
          <p:nvPr/>
        </p:nvPicPr>
        <p:blipFill>
          <a:blip r:embed="rId2"/>
          <a:srcRect l="23088" r="50000"/>
          <a:stretch>
            <a:fillRect/>
          </a:stretch>
        </p:blipFill>
        <p:spPr>
          <a:xfrm>
            <a:off x="3951692" y="1581455"/>
            <a:ext cx="1062921" cy="673101"/>
          </a:xfrm>
          <a:prstGeom prst="rect">
            <a:avLst/>
          </a:prstGeom>
          <a:ln w="3175">
            <a:miter lim="400000"/>
          </a:ln>
        </p:spPr>
      </p:pic>
      <p:pic>
        <p:nvPicPr>
          <p:cNvPr id="229" name="pasted-movie.png" descr="pasted-movie.png"/>
          <p:cNvPicPr>
            <a:picLocks noChangeAspect="1"/>
          </p:cNvPicPr>
          <p:nvPr/>
        </p:nvPicPr>
        <p:blipFill>
          <a:blip r:embed="rId2"/>
          <a:srcRect l="50000" r="22893"/>
          <a:stretch>
            <a:fillRect/>
          </a:stretch>
        </p:blipFill>
        <p:spPr>
          <a:xfrm>
            <a:off x="4989660" y="1581455"/>
            <a:ext cx="1070629" cy="673101"/>
          </a:xfrm>
          <a:prstGeom prst="rect">
            <a:avLst/>
          </a:prstGeom>
          <a:ln w="3175">
            <a:miter lim="400000"/>
          </a:ln>
        </p:spPr>
      </p:pic>
      <p:pic>
        <p:nvPicPr>
          <p:cNvPr id="230" name="pasted-movie.png" descr="pasted-movie.png"/>
          <p:cNvPicPr>
            <a:picLocks noChangeAspect="1"/>
          </p:cNvPicPr>
          <p:nvPr/>
        </p:nvPicPr>
        <p:blipFill>
          <a:blip r:embed="rId2"/>
          <a:srcRect l="74932"/>
          <a:stretch>
            <a:fillRect/>
          </a:stretch>
        </p:blipFill>
        <p:spPr>
          <a:xfrm>
            <a:off x="5974307" y="1581455"/>
            <a:ext cx="990089" cy="673101"/>
          </a:xfrm>
          <a:prstGeom prst="rect">
            <a:avLst/>
          </a:prstGeom>
          <a:ln w="3175">
            <a:miter lim="400000"/>
          </a:ln>
        </p:spPr>
      </p:pic>
      <p:pic>
        <p:nvPicPr>
          <p:cNvPr id="231" name="pasted-movie.png" descr="pasted-movie.png"/>
          <p:cNvPicPr>
            <a:picLocks noChangeAspect="1"/>
          </p:cNvPicPr>
          <p:nvPr/>
        </p:nvPicPr>
        <p:blipFill>
          <a:blip r:embed="rId2"/>
          <a:srcRect l="74932"/>
          <a:stretch>
            <a:fillRect/>
          </a:stretch>
        </p:blipFill>
        <p:spPr>
          <a:xfrm>
            <a:off x="502912" y="189192"/>
            <a:ext cx="990089" cy="673101"/>
          </a:xfrm>
          <a:prstGeom prst="rect">
            <a:avLst/>
          </a:prstGeom>
          <a:ln w="3175">
            <a:miter lim="400000"/>
          </a:ln>
        </p:spPr>
      </p:pic>
      <p:sp>
        <p:nvSpPr>
          <p:cNvPr id="232" name="How to be inclusive…"/>
          <p:cNvSpPr txBox="1"/>
          <p:nvPr/>
        </p:nvSpPr>
        <p:spPr>
          <a:xfrm>
            <a:off x="893731" y="582660"/>
            <a:ext cx="6122498" cy="1506359"/>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normAutofit/>
          </a:bodyPr>
          <a:lstStyle/>
          <a:p>
            <a:pPr algn="r">
              <a:defRPr sz="3000">
                <a:solidFill>
                  <a:srgbClr val="5E5E5E"/>
                </a:solidFill>
                <a:latin typeface="Roboto"/>
                <a:ea typeface="Roboto"/>
                <a:cs typeface="Roboto"/>
              </a:defRPr>
            </a:pPr>
            <a:r>
              <a:rPr lang="el-GR" dirty="0"/>
              <a:t>ΠΩΣ ΝΑ ΤΟΥΣ </a:t>
            </a:r>
          </a:p>
          <a:p>
            <a:pPr algn="r">
              <a:defRPr sz="3000">
                <a:solidFill>
                  <a:srgbClr val="5E5E5E"/>
                </a:solidFill>
                <a:latin typeface="Roboto"/>
                <a:ea typeface="Roboto"/>
                <a:cs typeface="Roboto"/>
              </a:defRPr>
            </a:pPr>
            <a:r>
              <a:rPr lang="el-GR" dirty="0"/>
              <a:t> ΣΥΜΠΕΡΙΛΑΒΕΤΕ ΟΛΟΥΣ...</a:t>
            </a:r>
          </a:p>
          <a:p>
            <a:pPr algn="r">
              <a:defRPr sz="3000">
                <a:solidFill>
                  <a:srgbClr val="5E5E5E"/>
                </a:solidFill>
                <a:latin typeface="Roboto"/>
                <a:ea typeface="Roboto"/>
                <a:cs typeface="Roboto"/>
              </a:defRPr>
            </a:pPr>
            <a:endParaRPr lang="el-GR"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0" name="Image" descr="Image"/>
          <p:cNvPicPr>
            <a:picLocks noChangeAspect="1"/>
          </p:cNvPicPr>
          <p:nvPr/>
        </p:nvPicPr>
        <p:blipFill>
          <a:blip r:embed="rId2"/>
          <a:stretch>
            <a:fillRect/>
          </a:stretch>
        </p:blipFill>
        <p:spPr>
          <a:xfrm>
            <a:off x="-319943" y="3802613"/>
            <a:ext cx="1996934" cy="1996934"/>
          </a:xfrm>
          <a:prstGeom prst="rect">
            <a:avLst/>
          </a:prstGeom>
          <a:ln w="3175">
            <a:miter lim="400000"/>
          </a:ln>
        </p:spPr>
      </p:pic>
      <p:sp>
        <p:nvSpPr>
          <p:cNvPr id="234" name="Context of Inclusion and Gender Equality:…"/>
          <p:cNvSpPr/>
          <p:nvPr/>
        </p:nvSpPr>
        <p:spPr>
          <a:xfrm>
            <a:off x="579289" y="1675436"/>
            <a:ext cx="6442311" cy="8756216"/>
          </a:xfrm>
          <a:custGeom>
            <a:avLst/>
            <a:gdLst/>
            <a:ahLst/>
            <a:cxnLst>
              <a:cxn ang="0">
                <a:pos x="wd2" y="hd2"/>
              </a:cxn>
              <a:cxn ang="5400000">
                <a:pos x="wd2" y="hd2"/>
              </a:cxn>
              <a:cxn ang="10800000">
                <a:pos x="wd2" y="hd2"/>
              </a:cxn>
              <a:cxn ang="16200000">
                <a:pos x="wd2" y="hd2"/>
              </a:cxn>
            </a:cxnLst>
            <a:rect l="0" t="0" r="r" b="b"/>
            <a:pathLst>
              <a:path w="21600" h="21600" extrusionOk="0">
                <a:moveTo>
                  <a:pt x="38" y="9"/>
                </a:moveTo>
                <a:lnTo>
                  <a:pt x="0" y="4023"/>
                </a:lnTo>
                <a:lnTo>
                  <a:pt x="3002" y="4015"/>
                </a:lnTo>
                <a:lnTo>
                  <a:pt x="5824" y="7494"/>
                </a:lnTo>
                <a:lnTo>
                  <a:pt x="11430" y="7452"/>
                </a:lnTo>
                <a:lnTo>
                  <a:pt x="14159" y="11245"/>
                </a:lnTo>
                <a:lnTo>
                  <a:pt x="11413" y="15001"/>
                </a:lnTo>
                <a:lnTo>
                  <a:pt x="14209" y="18548"/>
                </a:lnTo>
                <a:lnTo>
                  <a:pt x="11743" y="21600"/>
                </a:lnTo>
                <a:lnTo>
                  <a:pt x="21600" y="21500"/>
                </a:lnTo>
                <a:lnTo>
                  <a:pt x="21429" y="0"/>
                </a:lnTo>
                <a:lnTo>
                  <a:pt x="38" y="9"/>
                </a:lnTo>
                <a:close/>
              </a:path>
            </a:pathLst>
          </a:cu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lstStyle/>
          <a:p>
            <a:pPr algn="l" defTabSz="457200">
              <a:spcBef>
                <a:spcPts val="1200"/>
              </a:spcBef>
              <a:defRPr sz="1400">
                <a:solidFill>
                  <a:srgbClr val="5E5E5E"/>
                </a:solidFill>
                <a:latin typeface="Roboto"/>
                <a:ea typeface="Roboto"/>
                <a:cs typeface="Roboto"/>
              </a:defRPr>
            </a:pPr>
            <a:r>
              <a:rPr lang="el-GR" dirty="0"/>
              <a:t>Πλαίσιο Συμπερίληψης και Ισότητας των Φύλων:</a:t>
            </a:r>
          </a:p>
          <a:p>
            <a:pPr algn="l" defTabSz="457200">
              <a:spcBef>
                <a:spcPts val="1200"/>
              </a:spcBef>
              <a:defRPr sz="1400" b="0">
                <a:solidFill>
                  <a:srgbClr val="5E5E5E"/>
                </a:solidFill>
                <a:latin typeface="Roboto"/>
                <a:ea typeface="Roboto"/>
                <a:cs typeface="Roboto"/>
              </a:defRPr>
            </a:pPr>
            <a:r>
              <a:rPr lang="el-GR" dirty="0"/>
              <a:t>Η συμπερίληψη και η ισότητα των φύλων στο πλαίσιο των επιστημονικών δράσεων της Επιστήμης των  Πολιτών αφορούν τις παιδαγωγικές ευκαιρίες και την αντιπροσωπευτικότητα των δεδομένων που συλλέγονται. Η </a:t>
            </a:r>
            <a:r>
              <a:rPr lang="el-GR" dirty="0" err="1"/>
              <a:t>ενσωμά-τωση</a:t>
            </a:r>
            <a:r>
              <a:rPr lang="el-GR" dirty="0"/>
              <a:t> μιας προοπτικής συμπερίληψης και φυλετικής ισότητας κυβερνάται από τις αρχές της κοινωνικής δικαιοσύνης και του εκδημοκρατισμού της </a:t>
            </a:r>
            <a:r>
              <a:rPr lang="el-GR" dirty="0" err="1"/>
              <a:t>επιστή-μης</a:t>
            </a:r>
            <a:r>
              <a:rPr lang="el-GR" dirty="0"/>
              <a:t>. Ο στόχος είναι να επωφεληθούν όλοι οι πολίτες, συμπεριλαμβανομένων 		   των ευάλωτων ατόμων και ομάδων, εξασφαλίζοντας ίσα </a:t>
            </a:r>
            <a:r>
              <a:rPr lang="el-GR" dirty="0" err="1"/>
              <a:t>περι</a:t>
            </a:r>
            <a:r>
              <a:rPr lang="el-GR" dirty="0"/>
              <a:t>-		      </a:t>
            </a:r>
            <a:r>
              <a:rPr lang="el-GR" dirty="0" err="1"/>
              <a:t>βαλλοντικά</a:t>
            </a:r>
            <a:r>
              <a:rPr lang="el-GR" dirty="0"/>
              <a:t> οφέλη για όλους, τα οποία είναι ιδιαίτερα </a:t>
            </a:r>
            <a:r>
              <a:rPr lang="el-GR" dirty="0" err="1"/>
              <a:t>σημα</a:t>
            </a:r>
            <a:r>
              <a:rPr lang="el-GR" dirty="0"/>
              <a:t>-		         </a:t>
            </a:r>
            <a:r>
              <a:rPr lang="el-GR" dirty="0" err="1"/>
              <a:t>ντικά</a:t>
            </a:r>
            <a:r>
              <a:rPr lang="el-GR" dirty="0"/>
              <a:t> σε έργα με επίκεντρο τη βιωσιμότητα.</a:t>
            </a:r>
          </a:p>
          <a:p>
            <a:pPr algn="l" defTabSz="457200">
              <a:spcBef>
                <a:spcPts val="1200"/>
              </a:spcBef>
              <a:defRPr sz="1400">
                <a:solidFill>
                  <a:srgbClr val="5E5E5E"/>
                </a:solidFill>
                <a:latin typeface="Roboto"/>
                <a:ea typeface="Roboto"/>
                <a:cs typeface="Roboto"/>
              </a:defRPr>
            </a:pPr>
            <a:r>
              <a:rPr lang="el-GR" dirty="0"/>
              <a:t>			Παράγοντες που χρήζουν ιδιαίτερης προσοχής:</a:t>
            </a:r>
          </a:p>
          <a:p>
            <a:pPr algn="l" defTabSz="457200">
              <a:defRPr sz="1400" b="0">
                <a:solidFill>
                  <a:srgbClr val="5E5E5E"/>
                </a:solidFill>
                <a:latin typeface="Roboto"/>
                <a:ea typeface="Roboto"/>
                <a:cs typeface="Roboto"/>
              </a:defRPr>
            </a:pPr>
            <a:r>
              <a:rPr lang="el-GR" dirty="0"/>
              <a:t>			      Διάφοροι παράγοντες απαιτούν ιδιαίτερη προσοχή όσον 			         αφορά τη </a:t>
            </a:r>
            <a:r>
              <a:rPr lang="el-GR" dirty="0" err="1"/>
              <a:t>συμμετοχικότητα</a:t>
            </a:r>
            <a:r>
              <a:rPr lang="el-GR" dirty="0"/>
              <a:t> στο έργο της Επιστήμης των 							    Πολιτών SOCIO-BEE, που </a:t>
            </a:r>
            <a:r>
              <a:rPr lang="el-GR" dirty="0" err="1"/>
              <a:t>περιλαμ</a:t>
            </a:r>
            <a:r>
              <a:rPr lang="el-GR" dirty="0"/>
              <a:t>-							        βάνει τη διαφορετικότητα στη 								συμμετοχή, την εκπροσώπηση, 								   την ιχνηλασιμότητα των </a:t>
            </a:r>
            <a:r>
              <a:rPr lang="el-GR" dirty="0" err="1"/>
              <a:t>δεδο</a:t>
            </a:r>
            <a:r>
              <a:rPr lang="el-GR" dirty="0"/>
              <a:t>-								      </a:t>
            </a:r>
            <a:r>
              <a:rPr lang="el-GR" dirty="0" err="1"/>
              <a:t>μένων</a:t>
            </a:r>
            <a:r>
              <a:rPr lang="el-GR" dirty="0"/>
              <a:t>, την προσβασιμότητα 								        των εργαλείων και τη </a:t>
            </a:r>
            <a:r>
              <a:rPr lang="el-GR" dirty="0" err="1"/>
              <a:t>δημι</a:t>
            </a:r>
            <a:r>
              <a:rPr lang="el-GR" dirty="0"/>
              <a:t>-									</a:t>
            </a:r>
            <a:r>
              <a:rPr lang="el-GR" dirty="0" err="1"/>
              <a:t>ουργία</a:t>
            </a:r>
            <a:r>
              <a:rPr lang="el-GR" dirty="0"/>
              <a:t> ενός ασφαλούς </a:t>
            </a:r>
            <a:r>
              <a:rPr lang="el-GR" dirty="0" err="1"/>
              <a:t>πε</a:t>
            </a:r>
            <a:r>
              <a:rPr lang="el-GR" dirty="0"/>
              <a:t>- 								      </a:t>
            </a:r>
            <a:r>
              <a:rPr lang="el-GR" dirty="0" err="1"/>
              <a:t>ριβάλλοντος</a:t>
            </a:r>
            <a:r>
              <a:rPr lang="el-GR" dirty="0"/>
              <a:t>. Αυτές οι </a:t>
            </a:r>
            <a:r>
              <a:rPr lang="el-GR" dirty="0" err="1"/>
              <a:t>αξιο</a:t>
            </a:r>
            <a:r>
              <a:rPr lang="el-GR" dirty="0"/>
              <a:t>- </a:t>
            </a:r>
          </a:p>
          <a:p>
            <a:pPr algn="l" defTabSz="457200">
              <a:defRPr sz="1400" b="0">
                <a:solidFill>
                  <a:srgbClr val="5E5E5E"/>
                </a:solidFill>
                <a:latin typeface="Roboto"/>
                <a:ea typeface="Roboto"/>
                <a:cs typeface="Roboto"/>
              </a:defRPr>
            </a:pPr>
            <a:r>
              <a:rPr lang="el-GR" dirty="0"/>
              <a:t>								      </a:t>
            </a:r>
            <a:r>
              <a:rPr lang="el-GR" dirty="0" err="1"/>
              <a:t>λογήσεις</a:t>
            </a:r>
            <a:r>
              <a:rPr lang="el-GR" dirty="0"/>
              <a:t> πρέπει να </a:t>
            </a:r>
            <a:r>
              <a:rPr lang="el-GR" dirty="0" err="1"/>
              <a:t>πραγματο</a:t>
            </a:r>
            <a:r>
              <a:rPr lang="el-GR" dirty="0"/>
              <a:t>- 								  </a:t>
            </a:r>
            <a:r>
              <a:rPr lang="el-GR" dirty="0" err="1"/>
              <a:t>ποίούνται</a:t>
            </a:r>
            <a:r>
              <a:rPr lang="el-GR" dirty="0"/>
              <a:t> σε όλες τις φάσεις 								του έργου, εξασφαλίζοντας τη 							        συμπερίληψη από τον ορισμό του 							      έργου έως την ανάλυση και την 							  αναφορά των αποτελεσμάτων.</a:t>
            </a:r>
          </a:p>
          <a:p>
            <a:pPr algn="l" defTabSz="457200">
              <a:spcBef>
                <a:spcPts val="1200"/>
              </a:spcBef>
              <a:defRPr sz="1400">
                <a:solidFill>
                  <a:srgbClr val="5E5E5E"/>
                </a:solidFill>
                <a:latin typeface="Roboto"/>
                <a:ea typeface="Roboto"/>
                <a:cs typeface="Roboto"/>
              </a:defRPr>
            </a:pPr>
            <a:endParaRPr lang="el-GR" dirty="0"/>
          </a:p>
        </p:txBody>
      </p:sp>
      <p:sp>
        <p:nvSpPr>
          <p:cNvPr id="235" name="Why is it important?"/>
          <p:cNvSpPr txBox="1"/>
          <p:nvPr/>
        </p:nvSpPr>
        <p:spPr>
          <a:xfrm>
            <a:off x="893731" y="582660"/>
            <a:ext cx="6122498" cy="1092777"/>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normAutofit/>
          </a:bodyPr>
          <a:lstStyle/>
          <a:p>
            <a:pPr algn="r">
              <a:defRPr sz="3000">
                <a:solidFill>
                  <a:srgbClr val="5E5E5E"/>
                </a:solidFill>
                <a:latin typeface="Roboto"/>
                <a:ea typeface="Roboto"/>
                <a:cs typeface="Roboto"/>
              </a:defRPr>
            </a:pPr>
            <a:endParaRPr lang="el-GR" dirty="0"/>
          </a:p>
          <a:p>
            <a:pPr algn="r">
              <a:defRPr sz="3000">
                <a:solidFill>
                  <a:srgbClr val="5E5E5E"/>
                </a:solidFill>
                <a:latin typeface="Roboto"/>
                <a:ea typeface="Roboto"/>
                <a:cs typeface="Roboto"/>
              </a:defRPr>
            </a:pPr>
            <a:r>
              <a:rPr lang="el-GR" dirty="0"/>
              <a:t>Γιατί είναι σημαντικό;</a:t>
            </a:r>
          </a:p>
        </p:txBody>
      </p:sp>
      <p:pic>
        <p:nvPicPr>
          <p:cNvPr id="236" name="pasted-movie.png" descr="pasted-movie.png"/>
          <p:cNvPicPr>
            <a:picLocks noChangeAspect="1"/>
          </p:cNvPicPr>
          <p:nvPr/>
        </p:nvPicPr>
        <p:blipFill>
          <a:blip r:embed="rId3"/>
          <a:srcRect l="74932"/>
          <a:stretch>
            <a:fillRect/>
          </a:stretch>
        </p:blipFill>
        <p:spPr>
          <a:xfrm>
            <a:off x="502912" y="189192"/>
            <a:ext cx="990089" cy="673101"/>
          </a:xfrm>
          <a:prstGeom prst="rect">
            <a:avLst/>
          </a:prstGeom>
          <a:ln w="3175">
            <a:miter lim="400000"/>
          </a:ln>
        </p:spPr>
      </p:pic>
      <p:pic>
        <p:nvPicPr>
          <p:cNvPr id="237" name="Image" descr="Image"/>
          <p:cNvPicPr>
            <a:picLocks noChangeAspect="1"/>
          </p:cNvPicPr>
          <p:nvPr/>
        </p:nvPicPr>
        <p:blipFill>
          <a:blip r:embed="rId4"/>
          <a:stretch>
            <a:fillRect/>
          </a:stretch>
        </p:blipFill>
        <p:spPr>
          <a:xfrm>
            <a:off x="-498971" y="6300896"/>
            <a:ext cx="2603373" cy="2603373"/>
          </a:xfrm>
          <a:prstGeom prst="rect">
            <a:avLst/>
          </a:prstGeom>
          <a:ln w="3175">
            <a:miter lim="400000"/>
          </a:ln>
        </p:spPr>
      </p:pic>
      <p:pic>
        <p:nvPicPr>
          <p:cNvPr id="238" name="Image" descr="Image"/>
          <p:cNvPicPr>
            <a:picLocks noChangeAspect="1"/>
          </p:cNvPicPr>
          <p:nvPr/>
        </p:nvPicPr>
        <p:blipFill>
          <a:blip r:embed="rId5"/>
          <a:stretch>
            <a:fillRect/>
          </a:stretch>
        </p:blipFill>
        <p:spPr>
          <a:xfrm>
            <a:off x="2318927" y="5167106"/>
            <a:ext cx="1772875" cy="1772875"/>
          </a:xfrm>
          <a:prstGeom prst="rect">
            <a:avLst/>
          </a:prstGeom>
          <a:ln w="3175">
            <a:miter lim="400000"/>
          </a:ln>
        </p:spPr>
      </p:pic>
      <p:pic>
        <p:nvPicPr>
          <p:cNvPr id="239" name="Image" descr="Image"/>
          <p:cNvPicPr>
            <a:picLocks noChangeAspect="1"/>
          </p:cNvPicPr>
          <p:nvPr/>
        </p:nvPicPr>
        <p:blipFill>
          <a:blip r:embed="rId6"/>
          <a:stretch>
            <a:fillRect/>
          </a:stretch>
        </p:blipFill>
        <p:spPr>
          <a:xfrm>
            <a:off x="2570364" y="8518351"/>
            <a:ext cx="1270001" cy="1270001"/>
          </a:xfrm>
          <a:prstGeom prst="rect">
            <a:avLst/>
          </a:prstGeom>
          <a:ln w="3175">
            <a:miter lim="400000"/>
          </a:ln>
        </p:spPr>
      </p:pic>
      <p:pic>
        <p:nvPicPr>
          <p:cNvPr id="241" name="Image" descr="Image"/>
          <p:cNvPicPr>
            <a:picLocks noChangeAspect="1"/>
          </p:cNvPicPr>
          <p:nvPr/>
        </p:nvPicPr>
        <p:blipFill>
          <a:blip r:embed="rId7"/>
          <a:stretch>
            <a:fillRect/>
          </a:stretch>
        </p:blipFill>
        <p:spPr>
          <a:xfrm>
            <a:off x="-246766" y="9788351"/>
            <a:ext cx="1850579" cy="1850579"/>
          </a:xfrm>
          <a:prstGeom prst="rect">
            <a:avLst/>
          </a:prstGeom>
          <a:ln w="3175">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3" name="pasted-movie.png" descr="pasted-movie.png"/>
          <p:cNvPicPr>
            <a:picLocks noChangeAspect="1"/>
          </p:cNvPicPr>
          <p:nvPr/>
        </p:nvPicPr>
        <p:blipFill>
          <a:blip r:embed="rId2"/>
          <a:srcRect l="74932"/>
          <a:stretch>
            <a:fillRect/>
          </a:stretch>
        </p:blipFill>
        <p:spPr>
          <a:xfrm>
            <a:off x="502912" y="189192"/>
            <a:ext cx="990089" cy="673101"/>
          </a:xfrm>
          <a:prstGeom prst="rect">
            <a:avLst/>
          </a:prstGeom>
          <a:ln w="3175">
            <a:miter lim="400000"/>
          </a:ln>
        </p:spPr>
      </p:pic>
      <p:sp>
        <p:nvSpPr>
          <p:cNvPr id="244" name="Overcoming Obstacles and Adopted Strategies:…"/>
          <p:cNvSpPr/>
          <p:nvPr/>
        </p:nvSpPr>
        <p:spPr>
          <a:xfrm>
            <a:off x="540282" y="1675436"/>
            <a:ext cx="6425136" cy="8703805"/>
          </a:xfrm>
          <a:custGeom>
            <a:avLst/>
            <a:gdLst/>
            <a:ahLst/>
            <a:cxnLst>
              <a:cxn ang="0">
                <a:pos x="wd2" y="hd2"/>
              </a:cxn>
              <a:cxn ang="5400000">
                <a:pos x="wd2" y="hd2"/>
              </a:cxn>
              <a:cxn ang="10800000">
                <a:pos x="wd2" y="hd2"/>
              </a:cxn>
              <a:cxn ang="16200000">
                <a:pos x="wd2" y="hd2"/>
              </a:cxn>
            </a:cxnLst>
            <a:rect l="0" t="0" r="r" b="b"/>
            <a:pathLst>
              <a:path w="21600" h="21600" extrusionOk="0">
                <a:moveTo>
                  <a:pt x="203" y="0"/>
                </a:moveTo>
                <a:lnTo>
                  <a:pt x="0" y="21600"/>
                </a:lnTo>
                <a:lnTo>
                  <a:pt x="10841" y="21525"/>
                </a:lnTo>
                <a:lnTo>
                  <a:pt x="8209" y="17900"/>
                </a:lnTo>
                <a:lnTo>
                  <a:pt x="11483" y="14386"/>
                </a:lnTo>
                <a:lnTo>
                  <a:pt x="8719" y="10535"/>
                </a:lnTo>
                <a:lnTo>
                  <a:pt x="11444" y="7036"/>
                </a:lnTo>
                <a:lnTo>
                  <a:pt x="16450" y="6928"/>
                </a:lnTo>
                <a:lnTo>
                  <a:pt x="19341" y="3446"/>
                </a:lnTo>
                <a:lnTo>
                  <a:pt x="21502" y="3415"/>
                </a:lnTo>
                <a:lnTo>
                  <a:pt x="21600" y="32"/>
                </a:lnTo>
                <a:lnTo>
                  <a:pt x="203" y="0"/>
                </a:lnTo>
                <a:close/>
              </a:path>
            </a:pathLst>
          </a:cu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lstStyle/>
          <a:p>
            <a:pPr algn="l" defTabSz="457200">
              <a:defRPr sz="1500">
                <a:solidFill>
                  <a:srgbClr val="5E5E5E"/>
                </a:solidFill>
                <a:latin typeface="Roboto"/>
                <a:ea typeface="Roboto"/>
                <a:cs typeface="Roboto"/>
              </a:defRPr>
            </a:pPr>
            <a:r>
              <a:rPr lang="el-GR" dirty="0"/>
              <a:t>Υπέρβαση εμποδίων και υιοθετούμενες στρατηγικές:</a:t>
            </a:r>
          </a:p>
          <a:p>
            <a:pPr algn="l" defTabSz="457200">
              <a:defRPr sz="1500" b="0">
                <a:solidFill>
                  <a:srgbClr val="5E5E5E"/>
                </a:solidFill>
                <a:latin typeface="Roboto"/>
                <a:ea typeface="Roboto"/>
                <a:cs typeface="Roboto"/>
              </a:defRPr>
            </a:pPr>
            <a:r>
              <a:rPr lang="el-GR" dirty="0"/>
              <a:t>Η αρχική πρόκληση έγκειται στη μη εξοικείωση και στην αντίσταση στη </a:t>
            </a:r>
            <a:r>
              <a:rPr lang="el-GR" dirty="0" err="1"/>
              <a:t>συμμετοχικότητα</a:t>
            </a:r>
            <a:r>
              <a:rPr lang="el-GR" dirty="0"/>
              <a:t> σε δράσεις της Επιστήμης των Πολιτών, ιδίως στους τομείς της τεχνολογίας. Για να ξεπεραστούν αυτά τα εμπόδια, το SOCIO-BEE χρησιμοποιεί δύο στρατηγικές:</a:t>
            </a:r>
          </a:p>
          <a:p>
            <a:pPr algn="l" defTabSz="457200">
              <a:defRPr sz="1500" b="0">
                <a:solidFill>
                  <a:srgbClr val="5E5E5E"/>
                </a:solidFill>
                <a:latin typeface="Roboto"/>
                <a:ea typeface="Roboto"/>
                <a:cs typeface="Roboto"/>
              </a:defRPr>
            </a:pPr>
            <a:r>
              <a:rPr lang="el-GR" dirty="0"/>
              <a:t>α) Έγκαιρη ενσωμάτωση δραστηριοτήτων ένταξης μέσω της </a:t>
            </a:r>
            <a:r>
              <a:rPr lang="el-GR" dirty="0" err="1"/>
              <a:t>συνεργατικότητας</a:t>
            </a:r>
            <a:r>
              <a:rPr lang="el-GR" dirty="0"/>
              <a:t> από την έναρξη του έργου.</a:t>
            </a:r>
          </a:p>
          <a:p>
            <a:pPr algn="l" defTabSz="457200">
              <a:defRPr sz="1500" b="0">
                <a:solidFill>
                  <a:srgbClr val="5E5E5E"/>
                </a:solidFill>
                <a:latin typeface="Roboto"/>
                <a:ea typeface="Roboto"/>
                <a:cs typeface="Roboto"/>
              </a:defRPr>
            </a:pPr>
            <a:r>
              <a:rPr lang="el-GR" dirty="0"/>
              <a:t>β) Ανάπτυξη και εφαρμογή του Εγχειριδίου Ένταξης στο </a:t>
            </a:r>
            <a:r>
              <a:rPr lang="el-GR" dirty="0" err="1"/>
              <a:t>πρόγραμ</a:t>
            </a:r>
            <a:r>
              <a:rPr lang="el-GR" dirty="0"/>
              <a:t>-</a:t>
            </a:r>
          </a:p>
          <a:p>
            <a:pPr algn="l" defTabSz="457200">
              <a:defRPr sz="1500" b="0">
                <a:solidFill>
                  <a:srgbClr val="5E5E5E"/>
                </a:solidFill>
                <a:latin typeface="Roboto"/>
                <a:ea typeface="Roboto"/>
                <a:cs typeface="Roboto"/>
              </a:defRPr>
            </a:pPr>
            <a:r>
              <a:rPr lang="el-GR" dirty="0"/>
              <a:t>μα SOCIO-BEE ως εργαλείου για τον προβληματισμό και τη λήψη αποφάσεων σχετικά με τη </a:t>
            </a:r>
            <a:r>
              <a:rPr lang="el-GR" dirty="0" err="1"/>
              <a:t>συμμετοχικότητα</a:t>
            </a:r>
            <a:r>
              <a:rPr lang="el-GR" dirty="0"/>
              <a:t> σε κάθε στάδιο </a:t>
            </a:r>
          </a:p>
          <a:p>
            <a:pPr algn="l" defTabSz="457200">
              <a:defRPr sz="1500" b="0">
                <a:solidFill>
                  <a:srgbClr val="5E5E5E"/>
                </a:solidFill>
                <a:latin typeface="Roboto"/>
                <a:ea typeface="Roboto"/>
                <a:cs typeface="Roboto"/>
              </a:defRPr>
            </a:pPr>
            <a:r>
              <a:rPr lang="el-GR" dirty="0"/>
              <a:t>του έργου.</a:t>
            </a:r>
          </a:p>
          <a:p>
            <a:pPr algn="l" defTabSz="457200">
              <a:defRPr sz="1500" b="0">
                <a:solidFill>
                  <a:srgbClr val="5E5E5E"/>
                </a:solidFill>
                <a:latin typeface="Roboto"/>
                <a:ea typeface="Roboto"/>
                <a:cs typeface="Roboto"/>
              </a:defRPr>
            </a:pPr>
            <a:endParaRPr lang="el-GR" dirty="0"/>
          </a:p>
          <a:p>
            <a:pPr algn="l" defTabSz="457200">
              <a:defRPr sz="1500" b="0">
                <a:solidFill>
                  <a:srgbClr val="5E5E5E"/>
                </a:solidFill>
                <a:latin typeface="Roboto"/>
                <a:ea typeface="Roboto"/>
                <a:cs typeface="Roboto"/>
              </a:defRPr>
            </a:pPr>
            <a:r>
              <a:rPr lang="el-GR" dirty="0"/>
              <a:t>Μια κοινωνία χωρίς αποκλεισμούς χαρακτηρίζεται από </a:t>
            </a:r>
          </a:p>
          <a:p>
            <a:pPr algn="l" defTabSz="457200">
              <a:defRPr sz="1500" b="0">
                <a:solidFill>
                  <a:srgbClr val="5E5E5E"/>
                </a:solidFill>
                <a:latin typeface="Roboto"/>
                <a:ea typeface="Roboto"/>
                <a:cs typeface="Roboto"/>
              </a:defRPr>
            </a:pPr>
            <a:r>
              <a:rPr lang="el-GR" dirty="0"/>
              <a:t>τη δέσμευσή της στην διαφορετικό-</a:t>
            </a:r>
          </a:p>
          <a:p>
            <a:pPr algn="l" defTabSz="457200">
              <a:defRPr sz="1500" b="0">
                <a:solidFill>
                  <a:srgbClr val="5E5E5E"/>
                </a:solidFill>
                <a:latin typeface="Roboto"/>
                <a:ea typeface="Roboto"/>
                <a:cs typeface="Roboto"/>
              </a:defRPr>
            </a:pPr>
            <a:r>
              <a:rPr lang="el-GR" dirty="0" err="1"/>
              <a:t>τητα</a:t>
            </a:r>
            <a:r>
              <a:rPr lang="el-GR" dirty="0"/>
              <a:t>, υπερβαίνοντας διαφορές ό-</a:t>
            </a:r>
          </a:p>
          <a:p>
            <a:pPr algn="l" defTabSz="457200">
              <a:defRPr sz="1500" b="0">
                <a:solidFill>
                  <a:srgbClr val="5E5E5E"/>
                </a:solidFill>
                <a:latin typeface="Roboto"/>
                <a:ea typeface="Roboto"/>
                <a:cs typeface="Roboto"/>
              </a:defRPr>
            </a:pPr>
            <a:r>
              <a:rPr lang="el-GR" dirty="0"/>
              <a:t>πως η φυλή, το φύλο, η τάξη, η </a:t>
            </a:r>
            <a:r>
              <a:rPr lang="el-GR" dirty="0" err="1"/>
              <a:t>η</a:t>
            </a:r>
            <a:r>
              <a:rPr lang="el-GR" dirty="0"/>
              <a:t>-</a:t>
            </a:r>
          </a:p>
          <a:p>
            <a:pPr algn="l" defTabSz="457200">
              <a:defRPr sz="1500" b="0">
                <a:solidFill>
                  <a:srgbClr val="5E5E5E"/>
                </a:solidFill>
                <a:latin typeface="Roboto"/>
                <a:ea typeface="Roboto"/>
                <a:cs typeface="Roboto"/>
              </a:defRPr>
            </a:pPr>
            <a:r>
              <a:rPr lang="el-GR" dirty="0" err="1"/>
              <a:t>λικία</a:t>
            </a:r>
            <a:r>
              <a:rPr lang="el-GR" dirty="0"/>
              <a:t> και η τοποθεσία. Δίνει προ-</a:t>
            </a:r>
          </a:p>
          <a:p>
            <a:pPr algn="l" defTabSz="457200">
              <a:defRPr sz="1500" b="0">
                <a:solidFill>
                  <a:srgbClr val="5E5E5E"/>
                </a:solidFill>
                <a:latin typeface="Roboto"/>
                <a:ea typeface="Roboto"/>
                <a:cs typeface="Roboto"/>
              </a:defRPr>
            </a:pPr>
            <a:r>
              <a:rPr lang="el-GR" dirty="0" err="1"/>
              <a:t>τεραιότητα</a:t>
            </a:r>
            <a:r>
              <a:rPr lang="el-GR" dirty="0"/>
              <a:t> στις ίσες ευκαιρίες </a:t>
            </a:r>
          </a:p>
          <a:p>
            <a:pPr algn="l" defTabSz="457200">
              <a:defRPr sz="1500" b="0">
                <a:solidFill>
                  <a:srgbClr val="5E5E5E"/>
                </a:solidFill>
                <a:latin typeface="Roboto"/>
                <a:ea typeface="Roboto"/>
                <a:cs typeface="Roboto"/>
              </a:defRPr>
            </a:pPr>
            <a:r>
              <a:rPr lang="el-GR" dirty="0"/>
              <a:t>για όλα τα μέλη της ώστε να </a:t>
            </a:r>
          </a:p>
          <a:p>
            <a:pPr algn="l" defTabSz="457200">
              <a:defRPr sz="1500" b="0">
                <a:solidFill>
                  <a:srgbClr val="5E5E5E"/>
                </a:solidFill>
                <a:latin typeface="Roboto"/>
                <a:ea typeface="Roboto"/>
                <a:cs typeface="Roboto"/>
              </a:defRPr>
            </a:pPr>
            <a:r>
              <a:rPr lang="el-GR" dirty="0"/>
              <a:t>συμμετέχουν ενεργά σε </a:t>
            </a:r>
            <a:r>
              <a:rPr lang="el-GR" dirty="0" err="1"/>
              <a:t>επι</a:t>
            </a:r>
            <a:r>
              <a:rPr lang="el-GR" dirty="0"/>
              <a:t>-</a:t>
            </a:r>
          </a:p>
          <a:p>
            <a:pPr algn="l" defTabSz="457200">
              <a:defRPr sz="1500" b="0">
                <a:solidFill>
                  <a:srgbClr val="5E5E5E"/>
                </a:solidFill>
                <a:latin typeface="Roboto"/>
                <a:ea typeface="Roboto"/>
                <a:cs typeface="Roboto"/>
              </a:defRPr>
            </a:pPr>
            <a:r>
              <a:rPr lang="el-GR" dirty="0" err="1"/>
              <a:t>στημονικά</a:t>
            </a:r>
            <a:r>
              <a:rPr lang="el-GR" dirty="0"/>
              <a:t> έργα της Επιστήμης </a:t>
            </a:r>
          </a:p>
          <a:p>
            <a:pPr algn="l" defTabSz="457200">
              <a:defRPr sz="1500" b="0">
                <a:solidFill>
                  <a:srgbClr val="5E5E5E"/>
                </a:solidFill>
                <a:latin typeface="Roboto"/>
                <a:ea typeface="Roboto"/>
                <a:cs typeface="Roboto"/>
              </a:defRPr>
            </a:pPr>
            <a:r>
              <a:rPr lang="el-GR" dirty="0"/>
              <a:t>των Πολιτών και σε διαδικασίες </a:t>
            </a:r>
          </a:p>
          <a:p>
            <a:pPr algn="l" defTabSz="457200">
              <a:defRPr sz="1500" b="0">
                <a:solidFill>
                  <a:srgbClr val="5E5E5E"/>
                </a:solidFill>
                <a:latin typeface="Roboto"/>
                <a:ea typeface="Roboto"/>
                <a:cs typeface="Roboto"/>
              </a:defRPr>
            </a:pPr>
            <a:r>
              <a:rPr lang="el-GR" dirty="0"/>
              <a:t>λήψης αποφάσεων που </a:t>
            </a:r>
            <a:r>
              <a:rPr lang="el-GR" dirty="0" err="1"/>
              <a:t>διαμορφώ</a:t>
            </a:r>
            <a:r>
              <a:rPr lang="el-GR" dirty="0"/>
              <a:t>-</a:t>
            </a:r>
          </a:p>
          <a:p>
            <a:pPr algn="l" defTabSz="457200">
              <a:defRPr sz="1500" b="0">
                <a:solidFill>
                  <a:srgbClr val="5E5E5E"/>
                </a:solidFill>
                <a:latin typeface="Roboto"/>
                <a:ea typeface="Roboto"/>
                <a:cs typeface="Roboto"/>
              </a:defRPr>
            </a:pPr>
            <a:r>
              <a:rPr lang="el-GR" dirty="0"/>
              <a:t>νουν τη ζωή της κοινότητας. Σε </a:t>
            </a:r>
            <a:r>
              <a:rPr lang="el-GR" dirty="0" err="1"/>
              <a:t>αυ</a:t>
            </a:r>
            <a:r>
              <a:rPr lang="el-GR" dirty="0"/>
              <a:t>-</a:t>
            </a:r>
          </a:p>
          <a:p>
            <a:pPr algn="l" defTabSz="457200">
              <a:defRPr sz="1500" b="0">
                <a:solidFill>
                  <a:srgbClr val="5E5E5E"/>
                </a:solidFill>
                <a:latin typeface="Roboto"/>
                <a:ea typeface="Roboto"/>
                <a:cs typeface="Roboto"/>
              </a:defRPr>
            </a:pPr>
            <a:r>
              <a:rPr lang="el-GR" dirty="0" err="1"/>
              <a:t>τό</a:t>
            </a:r>
            <a:r>
              <a:rPr lang="el-GR" dirty="0"/>
              <a:t> το πλαίσιο, η Επιστήμη των </a:t>
            </a:r>
            <a:r>
              <a:rPr lang="el-GR" dirty="0" err="1"/>
              <a:t>Πολι</a:t>
            </a:r>
            <a:r>
              <a:rPr lang="el-GR" dirty="0"/>
              <a:t>-</a:t>
            </a:r>
          </a:p>
          <a:p>
            <a:pPr algn="l" defTabSz="457200">
              <a:defRPr sz="1500" b="0">
                <a:solidFill>
                  <a:srgbClr val="5E5E5E"/>
                </a:solidFill>
                <a:latin typeface="Roboto"/>
                <a:ea typeface="Roboto"/>
                <a:cs typeface="Roboto"/>
              </a:defRPr>
            </a:pPr>
            <a:r>
              <a:rPr lang="el-GR" dirty="0" err="1"/>
              <a:t>τών</a:t>
            </a:r>
            <a:r>
              <a:rPr lang="el-GR" dirty="0"/>
              <a:t> λειτουργεί ως κινητήριος δύναμη </a:t>
            </a:r>
          </a:p>
          <a:p>
            <a:pPr algn="l" defTabSz="457200">
              <a:defRPr sz="1500" b="0">
                <a:solidFill>
                  <a:srgbClr val="5E5E5E"/>
                </a:solidFill>
                <a:latin typeface="Roboto"/>
                <a:ea typeface="Roboto"/>
                <a:cs typeface="Roboto"/>
              </a:defRPr>
            </a:pPr>
            <a:r>
              <a:rPr lang="el-GR" dirty="0"/>
              <a:t>για τη συμμετοχή, δίνοντας τη </a:t>
            </a:r>
            <a:r>
              <a:rPr lang="el-GR" dirty="0" err="1"/>
              <a:t>δυνα</a:t>
            </a:r>
            <a:r>
              <a:rPr lang="el-GR" dirty="0"/>
              <a:t>-</a:t>
            </a:r>
          </a:p>
          <a:p>
            <a:pPr algn="l" defTabSz="457200">
              <a:defRPr sz="1500" b="0">
                <a:solidFill>
                  <a:srgbClr val="5E5E5E"/>
                </a:solidFill>
                <a:latin typeface="Roboto"/>
                <a:ea typeface="Roboto"/>
                <a:cs typeface="Roboto"/>
              </a:defRPr>
            </a:pPr>
            <a:r>
              <a:rPr lang="el-GR" dirty="0" err="1"/>
              <a:t>τότητα</a:t>
            </a:r>
            <a:r>
              <a:rPr lang="el-GR" dirty="0"/>
              <a:t> σε άτομα με διαφορετικό </a:t>
            </a:r>
          </a:p>
          <a:p>
            <a:pPr algn="l" defTabSz="457200">
              <a:defRPr sz="1500" b="0">
                <a:solidFill>
                  <a:srgbClr val="5E5E5E"/>
                </a:solidFill>
                <a:latin typeface="Roboto"/>
                <a:ea typeface="Roboto"/>
                <a:cs typeface="Roboto"/>
              </a:defRPr>
            </a:pPr>
            <a:r>
              <a:rPr lang="el-GR" dirty="0"/>
              <a:t>υπόβαθρο να συνεισφέρουν με τις </a:t>
            </a:r>
          </a:p>
          <a:p>
            <a:pPr algn="l" defTabSz="457200">
              <a:defRPr sz="1500" b="0">
                <a:solidFill>
                  <a:srgbClr val="5E5E5E"/>
                </a:solidFill>
                <a:latin typeface="Roboto"/>
                <a:ea typeface="Roboto"/>
                <a:cs typeface="Roboto"/>
              </a:defRPr>
            </a:pPr>
            <a:r>
              <a:rPr lang="el-GR" dirty="0"/>
              <a:t>μοναδικές τους οπτικές και την </a:t>
            </a:r>
          </a:p>
          <a:p>
            <a:pPr algn="l" defTabSz="457200">
              <a:defRPr sz="1500" b="0">
                <a:solidFill>
                  <a:srgbClr val="5E5E5E"/>
                </a:solidFill>
                <a:latin typeface="Roboto"/>
                <a:ea typeface="Roboto"/>
                <a:cs typeface="Roboto"/>
              </a:defRPr>
            </a:pPr>
            <a:r>
              <a:rPr lang="el-GR" dirty="0"/>
              <a:t>εμπειρία τους στην </a:t>
            </a:r>
            <a:r>
              <a:rPr lang="el-GR" dirty="0" err="1"/>
              <a:t>επιστημονι</a:t>
            </a:r>
            <a:r>
              <a:rPr lang="el-GR" dirty="0"/>
              <a:t>-</a:t>
            </a:r>
          </a:p>
          <a:p>
            <a:pPr algn="l" defTabSz="457200">
              <a:defRPr sz="1500" b="0">
                <a:solidFill>
                  <a:srgbClr val="5E5E5E"/>
                </a:solidFill>
                <a:latin typeface="Roboto"/>
                <a:ea typeface="Roboto"/>
                <a:cs typeface="Roboto"/>
              </a:defRPr>
            </a:pPr>
            <a:r>
              <a:rPr lang="el-GR" dirty="0" err="1"/>
              <a:t>κή</a:t>
            </a:r>
            <a:r>
              <a:rPr lang="el-GR" dirty="0"/>
              <a:t> έρευνα και τις κοινοτικές </a:t>
            </a:r>
          </a:p>
          <a:p>
            <a:pPr algn="l" defTabSz="457200">
              <a:defRPr sz="1500" b="0">
                <a:solidFill>
                  <a:srgbClr val="5E5E5E"/>
                </a:solidFill>
                <a:latin typeface="Roboto"/>
                <a:ea typeface="Roboto"/>
                <a:cs typeface="Roboto"/>
              </a:defRPr>
            </a:pPr>
            <a:r>
              <a:rPr lang="el-GR" dirty="0"/>
              <a:t>πρωτοβουλίες.</a:t>
            </a:r>
          </a:p>
          <a:p>
            <a:pPr algn="l" defTabSz="457200">
              <a:defRPr sz="1500">
                <a:solidFill>
                  <a:srgbClr val="5E5E5E"/>
                </a:solidFill>
                <a:latin typeface="Roboto"/>
                <a:ea typeface="Roboto"/>
                <a:cs typeface="Roboto"/>
              </a:defRPr>
            </a:pPr>
            <a:endParaRPr lang="el-GR" dirty="0"/>
          </a:p>
        </p:txBody>
      </p:sp>
      <p:sp>
        <p:nvSpPr>
          <p:cNvPr id="245" name="What is inclusion about?"/>
          <p:cNvSpPr txBox="1"/>
          <p:nvPr/>
        </p:nvSpPr>
        <p:spPr>
          <a:xfrm>
            <a:off x="893731" y="582660"/>
            <a:ext cx="6122498" cy="1092777"/>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normAutofit/>
          </a:bodyPr>
          <a:lstStyle/>
          <a:p>
            <a:pPr algn="r">
              <a:defRPr sz="3000">
                <a:solidFill>
                  <a:srgbClr val="5E5E5E"/>
                </a:solidFill>
                <a:latin typeface="Roboto"/>
                <a:ea typeface="Roboto"/>
                <a:cs typeface="Roboto"/>
              </a:defRPr>
            </a:pPr>
            <a:endParaRPr lang="el-GR" dirty="0"/>
          </a:p>
          <a:p>
            <a:pPr algn="r">
              <a:defRPr sz="3000">
                <a:solidFill>
                  <a:srgbClr val="5E5E5E"/>
                </a:solidFill>
                <a:latin typeface="Roboto"/>
                <a:ea typeface="Roboto"/>
                <a:cs typeface="Roboto"/>
              </a:defRPr>
            </a:pPr>
            <a:r>
              <a:rPr lang="el-GR" dirty="0"/>
              <a:t>Τι σημαίνει συμπερίληψη;</a:t>
            </a:r>
          </a:p>
        </p:txBody>
      </p:sp>
      <p:pic>
        <p:nvPicPr>
          <p:cNvPr id="246" name="Image" descr="Image"/>
          <p:cNvPicPr>
            <a:picLocks noChangeAspect="1"/>
          </p:cNvPicPr>
          <p:nvPr/>
        </p:nvPicPr>
        <p:blipFill>
          <a:blip r:embed="rId3"/>
          <a:stretch>
            <a:fillRect/>
          </a:stretch>
        </p:blipFill>
        <p:spPr>
          <a:xfrm>
            <a:off x="3436756" y="7634313"/>
            <a:ext cx="2603373" cy="2603373"/>
          </a:xfrm>
          <a:prstGeom prst="rect">
            <a:avLst/>
          </a:prstGeom>
          <a:ln w="3175">
            <a:miter lim="400000"/>
          </a:ln>
        </p:spPr>
      </p:pic>
      <p:pic>
        <p:nvPicPr>
          <p:cNvPr id="247" name="Image" descr="Image"/>
          <p:cNvPicPr>
            <a:picLocks noChangeAspect="1"/>
          </p:cNvPicPr>
          <p:nvPr/>
        </p:nvPicPr>
        <p:blipFill>
          <a:blip r:embed="rId4"/>
          <a:stretch>
            <a:fillRect/>
          </a:stretch>
        </p:blipFill>
        <p:spPr>
          <a:xfrm>
            <a:off x="6078980" y="6747876"/>
            <a:ext cx="1772875" cy="1772875"/>
          </a:xfrm>
          <a:prstGeom prst="rect">
            <a:avLst/>
          </a:prstGeom>
          <a:ln w="3175">
            <a:miter lim="400000"/>
          </a:ln>
        </p:spPr>
      </p:pic>
      <p:pic>
        <p:nvPicPr>
          <p:cNvPr id="248" name="Image" descr="Image"/>
          <p:cNvPicPr>
            <a:picLocks noChangeAspect="1"/>
          </p:cNvPicPr>
          <p:nvPr/>
        </p:nvPicPr>
        <p:blipFill>
          <a:blip r:embed="rId5"/>
          <a:stretch>
            <a:fillRect/>
          </a:stretch>
        </p:blipFill>
        <p:spPr>
          <a:xfrm>
            <a:off x="6432290" y="9602685"/>
            <a:ext cx="1270001" cy="1270001"/>
          </a:xfrm>
          <a:prstGeom prst="rect">
            <a:avLst/>
          </a:prstGeom>
          <a:ln w="3175">
            <a:miter lim="400000"/>
          </a:ln>
        </p:spPr>
      </p:pic>
      <p:pic>
        <p:nvPicPr>
          <p:cNvPr id="249" name="Image" descr="Image"/>
          <p:cNvPicPr>
            <a:picLocks noChangeAspect="1"/>
          </p:cNvPicPr>
          <p:nvPr/>
        </p:nvPicPr>
        <p:blipFill>
          <a:blip r:embed="rId6"/>
          <a:stretch>
            <a:fillRect/>
          </a:stretch>
        </p:blipFill>
        <p:spPr>
          <a:xfrm>
            <a:off x="3556470" y="5118674"/>
            <a:ext cx="1996934" cy="1996934"/>
          </a:xfrm>
          <a:prstGeom prst="rect">
            <a:avLst/>
          </a:prstGeom>
          <a:ln w="3175">
            <a:miter lim="400000"/>
          </a:ln>
        </p:spPr>
      </p:pic>
      <p:pic>
        <p:nvPicPr>
          <p:cNvPr id="250" name="Image" descr="Image"/>
          <p:cNvPicPr>
            <a:picLocks noChangeAspect="1"/>
          </p:cNvPicPr>
          <p:nvPr/>
        </p:nvPicPr>
        <p:blipFill>
          <a:blip r:embed="rId7"/>
          <a:stretch>
            <a:fillRect/>
          </a:stretch>
        </p:blipFill>
        <p:spPr>
          <a:xfrm>
            <a:off x="6040128" y="3848674"/>
            <a:ext cx="1850579" cy="1850579"/>
          </a:xfrm>
          <a:prstGeom prst="rect">
            <a:avLst/>
          </a:prstGeom>
          <a:ln w="3175">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 name="While civil society groups play a pivotal role in advocating for and facilitating inclusive participation, it's essential to diversify engagement strategies to avoid relying solely on the same individuals or groups. Despite challenges faced by vulnerable"/>
          <p:cNvSpPr/>
          <p:nvPr/>
        </p:nvSpPr>
        <p:spPr>
          <a:xfrm>
            <a:off x="579289" y="1675436"/>
            <a:ext cx="6442311" cy="8756216"/>
          </a:xfrm>
          <a:custGeom>
            <a:avLst/>
            <a:gdLst/>
            <a:ahLst/>
            <a:cxnLst>
              <a:cxn ang="0">
                <a:pos x="wd2" y="hd2"/>
              </a:cxn>
              <a:cxn ang="5400000">
                <a:pos x="wd2" y="hd2"/>
              </a:cxn>
              <a:cxn ang="10800000">
                <a:pos x="wd2" y="hd2"/>
              </a:cxn>
              <a:cxn ang="16200000">
                <a:pos x="wd2" y="hd2"/>
              </a:cxn>
            </a:cxnLst>
            <a:rect l="0" t="0" r="r" b="b"/>
            <a:pathLst>
              <a:path w="21600" h="21600" extrusionOk="0">
                <a:moveTo>
                  <a:pt x="38" y="9"/>
                </a:moveTo>
                <a:lnTo>
                  <a:pt x="0" y="4023"/>
                </a:lnTo>
                <a:lnTo>
                  <a:pt x="3002" y="4015"/>
                </a:lnTo>
                <a:lnTo>
                  <a:pt x="5824" y="7494"/>
                </a:lnTo>
                <a:lnTo>
                  <a:pt x="11430" y="7452"/>
                </a:lnTo>
                <a:lnTo>
                  <a:pt x="14159" y="11245"/>
                </a:lnTo>
                <a:lnTo>
                  <a:pt x="11413" y="15001"/>
                </a:lnTo>
                <a:lnTo>
                  <a:pt x="14209" y="18548"/>
                </a:lnTo>
                <a:lnTo>
                  <a:pt x="11743" y="21600"/>
                </a:lnTo>
                <a:lnTo>
                  <a:pt x="21600" y="21500"/>
                </a:lnTo>
                <a:lnTo>
                  <a:pt x="21429" y="0"/>
                </a:lnTo>
                <a:lnTo>
                  <a:pt x="38" y="9"/>
                </a:lnTo>
                <a:close/>
              </a:path>
            </a:pathLst>
          </a:cu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lstStyle/>
          <a:p>
            <a:pPr algn="l" defTabSz="457200">
              <a:defRPr sz="1600" b="0">
                <a:solidFill>
                  <a:srgbClr val="5E5E5E"/>
                </a:solidFill>
                <a:latin typeface="Roboto"/>
                <a:ea typeface="Roboto"/>
                <a:cs typeface="Roboto"/>
              </a:defRPr>
            </a:pPr>
            <a:r>
              <a:rPr lang="el-GR" dirty="0"/>
              <a:t>Ενώ οι κοινωνικές ομάδες των πολιτών διαδραματίζουν καίριο ρόλο στην προάσπιση και τη διευκόλυνση της συμμετοχής χωρίς αποκλεισμούς, είναι σημαντικό να διαφοροποιούνται οι στρατηγικές συμμετοχής για να αποφεύγεται η στήριξη αποκλειστικά στα ίδια άτομα ή ομάδες. Παρά τις προκλήσεις που αντιμετωπίζουν οι </a:t>
            </a:r>
            <a:r>
              <a:rPr lang="el-GR" dirty="0" err="1"/>
              <a:t>ευά-λωτοι</a:t>
            </a:r>
            <a:r>
              <a:rPr lang="el-GR" dirty="0"/>
              <a:t> πληθυσμοί, όπως η γεωγραφική απόσταση, τα απρόβλεπτα ωράρια εργασίας, η περιορισμένη πρόσβαση στην υγειονομική περί-    	          </a:t>
            </a:r>
            <a:r>
              <a:rPr lang="el-GR" dirty="0" err="1"/>
              <a:t>θαλψη</a:t>
            </a:r>
            <a:r>
              <a:rPr lang="el-GR" dirty="0"/>
              <a:t> και τα προβλήματα συνδεσιμότητας στο διαδίκτυο, 		      μια κοινωνία χωρίς αποκλεισμούς αξιοποιεί την </a:t>
            </a:r>
            <a:r>
              <a:rPr lang="el-GR" dirty="0" err="1"/>
              <a:t>Επι</a:t>
            </a:r>
            <a:r>
              <a:rPr lang="el-GR" dirty="0"/>
              <a:t>- 		       </a:t>
            </a:r>
            <a:r>
              <a:rPr lang="el-GR" dirty="0" err="1"/>
              <a:t>στήμη</a:t>
            </a:r>
            <a:r>
              <a:rPr lang="el-GR" dirty="0"/>
              <a:t> των Πολιτών για να καταρρίψει τα εμπόδια και 			 να προωθήσει τις συνεργατικές προσπάθειες για ένα 			      κοινό μέλλον. Για να βεβαιωθείτε ότι το έργο σας 			        είναι χωρίς αποκλεισμούς, πρέπει να ληφθούν 							     υπόψη τρία βασικά στοιχεία:</a:t>
            </a:r>
          </a:p>
          <a:p>
            <a:pPr algn="l" defTabSz="457200">
              <a:defRPr sz="1600" b="0">
                <a:solidFill>
                  <a:srgbClr val="5E5E5E"/>
                </a:solidFill>
                <a:latin typeface="Roboto"/>
                <a:ea typeface="Roboto"/>
                <a:cs typeface="Roboto"/>
              </a:defRPr>
            </a:pPr>
            <a:endParaRPr lang="el-GR" dirty="0"/>
          </a:p>
          <a:p>
            <a:pPr marL="4054475" indent="-285750" algn="l" defTabSz="457200">
              <a:buFont typeface="Arial" panose="020B0604020202020204" pitchFamily="34" charset="0"/>
              <a:buChar char="•"/>
              <a:defRPr sz="1600" b="0">
                <a:solidFill>
                  <a:srgbClr val="5E5E5E"/>
                </a:solidFill>
                <a:latin typeface="Roboto"/>
                <a:ea typeface="Roboto"/>
                <a:cs typeface="Roboto"/>
              </a:defRPr>
            </a:pPr>
            <a:r>
              <a:rPr lang="el-GR" dirty="0"/>
              <a:t>Διαφοροποιημένη </a:t>
            </a:r>
            <a:r>
              <a:rPr lang="el-GR" dirty="0" err="1"/>
              <a:t>συμ</a:t>
            </a:r>
            <a:r>
              <a:rPr lang="el-GR" dirty="0"/>
              <a:t>- </a:t>
            </a:r>
          </a:p>
          <a:p>
            <a:pPr marL="3946525" algn="l" defTabSz="457200">
              <a:defRPr sz="1600" b="0">
                <a:solidFill>
                  <a:srgbClr val="5E5E5E"/>
                </a:solidFill>
                <a:latin typeface="Roboto"/>
                <a:ea typeface="Roboto"/>
                <a:cs typeface="Roboto"/>
              </a:defRPr>
            </a:pPr>
            <a:r>
              <a:rPr lang="el-GR" dirty="0"/>
              <a:t>μετοχή ατόμων, ομάδων  </a:t>
            </a:r>
          </a:p>
          <a:p>
            <a:pPr marL="3946525" algn="l" defTabSz="457200">
              <a:tabLst>
                <a:tab pos="4006850" algn="l"/>
              </a:tabLst>
              <a:defRPr sz="1600" b="0">
                <a:solidFill>
                  <a:srgbClr val="5E5E5E"/>
                </a:solidFill>
                <a:latin typeface="Roboto"/>
                <a:ea typeface="Roboto"/>
                <a:cs typeface="Roboto"/>
              </a:defRPr>
            </a:pPr>
            <a:r>
              <a:rPr lang="el-GR" dirty="0"/>
              <a:t>   και ενώσεων.</a:t>
            </a:r>
          </a:p>
          <a:p>
            <a:pPr marL="4054475" indent="-285750" algn="l" defTabSz="457200">
              <a:buFont typeface="Arial" panose="020B0604020202020204" pitchFamily="34" charset="0"/>
              <a:buChar char="•"/>
              <a:defRPr sz="1600" b="0">
                <a:solidFill>
                  <a:srgbClr val="5E5E5E"/>
                </a:solidFill>
                <a:latin typeface="Roboto"/>
                <a:ea typeface="Roboto"/>
                <a:cs typeface="Roboto"/>
              </a:defRPr>
            </a:pPr>
            <a:endParaRPr lang="el-GR" dirty="0"/>
          </a:p>
          <a:p>
            <a:pPr marL="4235450" indent="-285750" algn="l" defTabSz="457200">
              <a:buFont typeface="Arial" panose="020B0604020202020204" pitchFamily="34" charset="0"/>
              <a:buChar char="•"/>
              <a:defRPr sz="1600" b="0">
                <a:solidFill>
                  <a:srgbClr val="5E5E5E"/>
                </a:solidFill>
                <a:latin typeface="Roboto"/>
                <a:ea typeface="Roboto"/>
                <a:cs typeface="Roboto"/>
              </a:defRPr>
            </a:pPr>
            <a:r>
              <a:rPr lang="el-GR" dirty="0"/>
              <a:t>Αντιπροσώπευση, ανά-</a:t>
            </a:r>
          </a:p>
          <a:p>
            <a:pPr marL="3825875" algn="l" defTabSz="457200">
              <a:defRPr sz="1600" b="0">
                <a:solidFill>
                  <a:srgbClr val="5E5E5E"/>
                </a:solidFill>
                <a:latin typeface="Roboto"/>
                <a:ea typeface="Roboto"/>
                <a:cs typeface="Roboto"/>
              </a:defRPr>
            </a:pPr>
            <a:r>
              <a:rPr lang="el-GR" dirty="0" err="1"/>
              <a:t>λυση</a:t>
            </a:r>
            <a:r>
              <a:rPr lang="el-GR" dirty="0"/>
              <a:t> και ιχνηλασιμότητα </a:t>
            </a:r>
          </a:p>
          <a:p>
            <a:pPr marL="3717925" algn="l" defTabSz="457200">
              <a:defRPr sz="1600" b="0">
                <a:solidFill>
                  <a:srgbClr val="5E5E5E"/>
                </a:solidFill>
                <a:latin typeface="Roboto"/>
                <a:ea typeface="Roboto"/>
                <a:cs typeface="Roboto"/>
              </a:defRPr>
            </a:pPr>
            <a:r>
              <a:rPr lang="el-GR" dirty="0"/>
              <a:t>των δεδομένων, με σεβασμό </a:t>
            </a:r>
          </a:p>
          <a:p>
            <a:pPr marL="3549650" algn="l" defTabSz="457200">
              <a:defRPr sz="1600" b="0">
                <a:solidFill>
                  <a:srgbClr val="5E5E5E"/>
                </a:solidFill>
                <a:latin typeface="Roboto"/>
                <a:ea typeface="Roboto"/>
                <a:cs typeface="Roboto"/>
              </a:defRPr>
            </a:pPr>
            <a:r>
              <a:rPr lang="el-GR" dirty="0"/>
              <a:t>πάντα στην αρχή της </a:t>
            </a:r>
            <a:r>
              <a:rPr lang="el-GR" dirty="0" err="1"/>
              <a:t>εμπι</a:t>
            </a:r>
            <a:r>
              <a:rPr lang="el-GR" dirty="0"/>
              <a:t>-</a:t>
            </a:r>
          </a:p>
          <a:p>
            <a:pPr marL="3429000" algn="l" defTabSz="457200">
              <a:defRPr sz="1600" b="0">
                <a:solidFill>
                  <a:srgbClr val="5E5E5E"/>
                </a:solidFill>
                <a:latin typeface="Roboto"/>
                <a:ea typeface="Roboto"/>
                <a:cs typeface="Roboto"/>
              </a:defRPr>
            </a:pPr>
            <a:r>
              <a:rPr lang="el-GR" dirty="0" err="1"/>
              <a:t>στευτικότητας</a:t>
            </a:r>
            <a:r>
              <a:rPr lang="el-GR" dirty="0"/>
              <a:t> και του ελέγχου των παρεχόμενων δεδομένων.</a:t>
            </a:r>
          </a:p>
          <a:p>
            <a:pPr algn="l" defTabSz="457200">
              <a:defRPr sz="1600" b="0">
                <a:solidFill>
                  <a:srgbClr val="5E5E5E"/>
                </a:solidFill>
                <a:latin typeface="Roboto"/>
                <a:ea typeface="Roboto"/>
                <a:cs typeface="Roboto"/>
              </a:defRPr>
            </a:pPr>
            <a:endParaRPr lang="el-GR" dirty="0"/>
          </a:p>
          <a:p>
            <a:pPr marL="3886200" indent="-285750" algn="l" defTabSz="457200">
              <a:buFont typeface="Arial" panose="020B0604020202020204" pitchFamily="34" charset="0"/>
              <a:buChar char="•"/>
              <a:defRPr sz="1600" b="0">
                <a:solidFill>
                  <a:srgbClr val="5E5E5E"/>
                </a:solidFill>
                <a:latin typeface="Roboto"/>
                <a:ea typeface="Roboto"/>
                <a:cs typeface="Roboto"/>
              </a:defRPr>
            </a:pPr>
            <a:r>
              <a:rPr lang="el-GR" dirty="0"/>
              <a:t>Προσβασιμότητα στα </a:t>
            </a:r>
          </a:p>
          <a:p>
            <a:pPr marL="3717925" algn="l" defTabSz="457200">
              <a:defRPr sz="1600" b="0">
                <a:solidFill>
                  <a:srgbClr val="5E5E5E"/>
                </a:solidFill>
                <a:latin typeface="Roboto"/>
                <a:ea typeface="Roboto"/>
                <a:cs typeface="Roboto"/>
              </a:defRPr>
            </a:pPr>
            <a:r>
              <a:rPr lang="el-GR" dirty="0"/>
              <a:t>φυσικά και ψηφιακά </a:t>
            </a:r>
            <a:r>
              <a:rPr lang="el-GR" dirty="0" err="1"/>
              <a:t>εργα</a:t>
            </a:r>
            <a:r>
              <a:rPr lang="el-GR" dirty="0"/>
              <a:t>-</a:t>
            </a:r>
          </a:p>
          <a:p>
            <a:pPr marL="3717925" algn="l" defTabSz="457200">
              <a:defRPr sz="1600" b="0">
                <a:solidFill>
                  <a:srgbClr val="5E5E5E"/>
                </a:solidFill>
                <a:latin typeface="Roboto"/>
                <a:ea typeface="Roboto"/>
                <a:cs typeface="Roboto"/>
              </a:defRPr>
            </a:pPr>
            <a:r>
              <a:rPr lang="el-GR" dirty="0"/>
              <a:t>    λεία και στα εγχειρίδια       	για την αλληλεπίδραση</a:t>
            </a:r>
          </a:p>
          <a:p>
            <a:pPr marL="3946525" algn="l" defTabSz="457200">
              <a:tabLst>
                <a:tab pos="4114800" algn="l"/>
              </a:tabLst>
              <a:defRPr sz="1600" b="0">
                <a:solidFill>
                  <a:srgbClr val="5E5E5E"/>
                </a:solidFill>
                <a:latin typeface="Roboto"/>
                <a:ea typeface="Roboto"/>
                <a:cs typeface="Roboto"/>
              </a:defRPr>
            </a:pPr>
            <a:r>
              <a:rPr lang="el-GR" dirty="0"/>
              <a:t>    με τους εθελοντές που</a:t>
            </a:r>
          </a:p>
          <a:p>
            <a:pPr marL="3946525" algn="l" defTabSz="457200">
              <a:defRPr sz="1600" b="0">
                <a:solidFill>
                  <a:srgbClr val="5E5E5E"/>
                </a:solidFill>
                <a:latin typeface="Roboto"/>
                <a:ea typeface="Roboto"/>
                <a:cs typeface="Roboto"/>
              </a:defRPr>
            </a:pPr>
            <a:r>
              <a:rPr lang="el-GR" dirty="0"/>
              <a:t>χρησιμοποιούνται στο έργο.</a:t>
            </a:r>
          </a:p>
          <a:p>
            <a:pPr algn="l" defTabSz="457200">
              <a:defRPr sz="1600" b="0">
                <a:solidFill>
                  <a:srgbClr val="5E5E5E"/>
                </a:solidFill>
                <a:latin typeface="Roboto"/>
                <a:ea typeface="Roboto"/>
                <a:cs typeface="Roboto"/>
              </a:defRPr>
            </a:pPr>
            <a:endParaRPr lang="el-GR" dirty="0"/>
          </a:p>
        </p:txBody>
      </p:sp>
      <p:pic>
        <p:nvPicPr>
          <p:cNvPr id="253" name="pasted-movie.png" descr="pasted-movie.png"/>
          <p:cNvPicPr>
            <a:picLocks noChangeAspect="1"/>
          </p:cNvPicPr>
          <p:nvPr/>
        </p:nvPicPr>
        <p:blipFill>
          <a:blip r:embed="rId2"/>
          <a:srcRect l="74932"/>
          <a:stretch>
            <a:fillRect/>
          </a:stretch>
        </p:blipFill>
        <p:spPr>
          <a:xfrm>
            <a:off x="502912" y="189192"/>
            <a:ext cx="990089" cy="673101"/>
          </a:xfrm>
          <a:prstGeom prst="rect">
            <a:avLst/>
          </a:prstGeom>
          <a:ln w="3175">
            <a:miter lim="400000"/>
          </a:ln>
        </p:spPr>
      </p:pic>
      <p:sp>
        <p:nvSpPr>
          <p:cNvPr id="254" name="What is inclusion about?"/>
          <p:cNvSpPr txBox="1"/>
          <p:nvPr/>
        </p:nvSpPr>
        <p:spPr>
          <a:xfrm>
            <a:off x="893731" y="582660"/>
            <a:ext cx="6122498" cy="960696"/>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normAutofit lnSpcReduction="10000"/>
          </a:bodyPr>
          <a:lstStyle/>
          <a:p>
            <a:pPr algn="r">
              <a:defRPr sz="3000">
                <a:solidFill>
                  <a:srgbClr val="5E5E5E"/>
                </a:solidFill>
                <a:latin typeface="Roboto"/>
                <a:ea typeface="Roboto"/>
                <a:cs typeface="Roboto"/>
              </a:defRPr>
            </a:pPr>
            <a:endParaRPr lang="el-GR" dirty="0"/>
          </a:p>
          <a:p>
            <a:pPr algn="r">
              <a:defRPr sz="3000">
                <a:solidFill>
                  <a:srgbClr val="5E5E5E"/>
                </a:solidFill>
                <a:latin typeface="Roboto"/>
                <a:ea typeface="Roboto"/>
                <a:cs typeface="Roboto"/>
              </a:defRPr>
            </a:pPr>
            <a:r>
              <a:rPr lang="el-GR" dirty="0"/>
              <a:t>Τι σημαίνει συμπερίληψη;</a:t>
            </a:r>
          </a:p>
        </p:txBody>
      </p:sp>
      <p:pic>
        <p:nvPicPr>
          <p:cNvPr id="255" name="Image" descr="Image"/>
          <p:cNvPicPr>
            <a:picLocks noChangeAspect="1"/>
          </p:cNvPicPr>
          <p:nvPr/>
        </p:nvPicPr>
        <p:blipFill>
          <a:blip r:embed="rId3"/>
          <a:stretch>
            <a:fillRect/>
          </a:stretch>
        </p:blipFill>
        <p:spPr>
          <a:xfrm>
            <a:off x="-498971" y="6300896"/>
            <a:ext cx="2603373" cy="2603373"/>
          </a:xfrm>
          <a:prstGeom prst="rect">
            <a:avLst/>
          </a:prstGeom>
          <a:ln w="3175">
            <a:miter lim="400000"/>
          </a:ln>
        </p:spPr>
      </p:pic>
      <p:pic>
        <p:nvPicPr>
          <p:cNvPr id="256" name="Image" descr="Image"/>
          <p:cNvPicPr>
            <a:picLocks noChangeAspect="1"/>
          </p:cNvPicPr>
          <p:nvPr/>
        </p:nvPicPr>
        <p:blipFill>
          <a:blip r:embed="rId4"/>
          <a:stretch>
            <a:fillRect/>
          </a:stretch>
        </p:blipFill>
        <p:spPr>
          <a:xfrm>
            <a:off x="2318927" y="5167106"/>
            <a:ext cx="1772875" cy="1772875"/>
          </a:xfrm>
          <a:prstGeom prst="rect">
            <a:avLst/>
          </a:prstGeom>
          <a:ln w="3175">
            <a:miter lim="400000"/>
          </a:ln>
        </p:spPr>
      </p:pic>
      <p:pic>
        <p:nvPicPr>
          <p:cNvPr id="257" name="Image" descr="Image"/>
          <p:cNvPicPr>
            <a:picLocks noChangeAspect="1"/>
          </p:cNvPicPr>
          <p:nvPr/>
        </p:nvPicPr>
        <p:blipFill>
          <a:blip r:embed="rId5"/>
          <a:stretch>
            <a:fillRect/>
          </a:stretch>
        </p:blipFill>
        <p:spPr>
          <a:xfrm>
            <a:off x="2570364" y="8518351"/>
            <a:ext cx="1270001" cy="1270001"/>
          </a:xfrm>
          <a:prstGeom prst="rect">
            <a:avLst/>
          </a:prstGeom>
          <a:ln w="3175">
            <a:miter lim="400000"/>
          </a:ln>
        </p:spPr>
      </p:pic>
      <p:pic>
        <p:nvPicPr>
          <p:cNvPr id="258" name="Image" descr="Image"/>
          <p:cNvPicPr>
            <a:picLocks noChangeAspect="1"/>
          </p:cNvPicPr>
          <p:nvPr/>
        </p:nvPicPr>
        <p:blipFill>
          <a:blip r:embed="rId6"/>
          <a:stretch>
            <a:fillRect/>
          </a:stretch>
        </p:blipFill>
        <p:spPr>
          <a:xfrm>
            <a:off x="-319943" y="3802613"/>
            <a:ext cx="1996934" cy="1996934"/>
          </a:xfrm>
          <a:prstGeom prst="rect">
            <a:avLst/>
          </a:prstGeom>
          <a:ln w="3175">
            <a:miter lim="400000"/>
          </a:ln>
        </p:spPr>
      </p:pic>
      <p:pic>
        <p:nvPicPr>
          <p:cNvPr id="259" name="Image" descr="Image"/>
          <p:cNvPicPr>
            <a:picLocks noChangeAspect="1"/>
          </p:cNvPicPr>
          <p:nvPr/>
        </p:nvPicPr>
        <p:blipFill>
          <a:blip r:embed="rId7"/>
          <a:stretch>
            <a:fillRect/>
          </a:stretch>
        </p:blipFill>
        <p:spPr>
          <a:xfrm>
            <a:off x="-246766" y="9788351"/>
            <a:ext cx="1850579" cy="1850579"/>
          </a:xfrm>
          <a:prstGeom prst="rect">
            <a:avLst/>
          </a:prstGeom>
          <a:ln w="3175">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1" name="pasted-movie.png" descr="pasted-movie.png"/>
          <p:cNvPicPr>
            <a:picLocks noChangeAspect="1"/>
          </p:cNvPicPr>
          <p:nvPr/>
        </p:nvPicPr>
        <p:blipFill>
          <a:blip r:embed="rId2"/>
          <a:srcRect l="74932"/>
          <a:stretch>
            <a:fillRect/>
          </a:stretch>
        </p:blipFill>
        <p:spPr>
          <a:xfrm>
            <a:off x="502912" y="189192"/>
            <a:ext cx="990089" cy="673101"/>
          </a:xfrm>
          <a:prstGeom prst="rect">
            <a:avLst/>
          </a:prstGeom>
          <a:ln w="3175">
            <a:miter lim="400000"/>
          </a:ln>
        </p:spPr>
      </p:pic>
      <p:sp>
        <p:nvSpPr>
          <p:cNvPr id="262" name="Social Participation: Active involvement in societal processes, contributing to decision-making, and building community networks.…"/>
          <p:cNvSpPr/>
          <p:nvPr/>
        </p:nvSpPr>
        <p:spPr>
          <a:xfrm>
            <a:off x="540282" y="1675436"/>
            <a:ext cx="6425136" cy="8703805"/>
          </a:xfrm>
          <a:custGeom>
            <a:avLst/>
            <a:gdLst/>
            <a:ahLst/>
            <a:cxnLst>
              <a:cxn ang="0">
                <a:pos x="wd2" y="hd2"/>
              </a:cxn>
              <a:cxn ang="5400000">
                <a:pos x="wd2" y="hd2"/>
              </a:cxn>
              <a:cxn ang="10800000">
                <a:pos x="wd2" y="hd2"/>
              </a:cxn>
              <a:cxn ang="16200000">
                <a:pos x="wd2" y="hd2"/>
              </a:cxn>
            </a:cxnLst>
            <a:rect l="0" t="0" r="r" b="b"/>
            <a:pathLst>
              <a:path w="21600" h="21600" extrusionOk="0">
                <a:moveTo>
                  <a:pt x="203" y="0"/>
                </a:moveTo>
                <a:lnTo>
                  <a:pt x="0" y="21600"/>
                </a:lnTo>
                <a:lnTo>
                  <a:pt x="10841" y="21525"/>
                </a:lnTo>
                <a:lnTo>
                  <a:pt x="8209" y="17900"/>
                </a:lnTo>
                <a:lnTo>
                  <a:pt x="11483" y="14386"/>
                </a:lnTo>
                <a:lnTo>
                  <a:pt x="8719" y="10535"/>
                </a:lnTo>
                <a:lnTo>
                  <a:pt x="11444" y="7036"/>
                </a:lnTo>
                <a:lnTo>
                  <a:pt x="16450" y="6928"/>
                </a:lnTo>
                <a:lnTo>
                  <a:pt x="19341" y="3446"/>
                </a:lnTo>
                <a:lnTo>
                  <a:pt x="21502" y="3415"/>
                </a:lnTo>
                <a:lnTo>
                  <a:pt x="21600" y="32"/>
                </a:lnTo>
                <a:lnTo>
                  <a:pt x="203" y="0"/>
                </a:lnTo>
                <a:close/>
              </a:path>
            </a:pathLst>
          </a:cu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lstStyle/>
          <a:p>
            <a:pPr algn="l" defTabSz="457200">
              <a:defRPr sz="1400" b="0">
                <a:solidFill>
                  <a:srgbClr val="5E5E5E"/>
                </a:solidFill>
                <a:latin typeface="Roboto"/>
                <a:ea typeface="Roboto"/>
                <a:cs typeface="Roboto"/>
              </a:defRPr>
            </a:pPr>
            <a:r>
              <a:rPr lang="el-GR" b="1" dirty="0"/>
              <a:t>Κοινωνική συμμετοχή: </a:t>
            </a:r>
            <a:r>
              <a:rPr lang="el-GR" dirty="0"/>
              <a:t>Ενεργός συμμετοχή στις κοινωνικές διαδικασίες, συμβολή στη λήψη αποφάσεων και δημιουργία κοινοτικών δικτύων.</a:t>
            </a:r>
          </a:p>
          <a:p>
            <a:pPr algn="l" defTabSz="457200">
              <a:defRPr sz="1400" b="0">
                <a:solidFill>
                  <a:srgbClr val="5E5E5E"/>
                </a:solidFill>
                <a:latin typeface="Roboto"/>
                <a:ea typeface="Roboto"/>
                <a:cs typeface="Roboto"/>
              </a:defRPr>
            </a:pPr>
            <a:endParaRPr lang="el-GR" dirty="0"/>
          </a:p>
          <a:p>
            <a:pPr algn="l" defTabSz="457200">
              <a:defRPr sz="1400" b="0">
                <a:solidFill>
                  <a:srgbClr val="5E5E5E"/>
                </a:solidFill>
                <a:latin typeface="Roboto"/>
                <a:ea typeface="Roboto"/>
                <a:cs typeface="Roboto"/>
              </a:defRPr>
            </a:pPr>
            <a:r>
              <a:rPr lang="el-GR" b="1" dirty="0" err="1"/>
              <a:t>Ευαλωτότητα</a:t>
            </a:r>
            <a:r>
              <a:rPr lang="el-GR" b="1" dirty="0"/>
              <a:t>: Δύο προσεγγίσεις: </a:t>
            </a:r>
            <a:r>
              <a:rPr lang="el-GR" dirty="0"/>
              <a:t>1) συνδεδεμένη με τα ανθρώπινα δικαιώματα και την υλική ανισότητα και 2) συνδεδεμένη με την ευαισθησία στον κίνδυνο λόγω διαφόρων απειλών.</a:t>
            </a:r>
          </a:p>
          <a:p>
            <a:pPr algn="l" defTabSz="457200">
              <a:defRPr sz="1400" b="0">
                <a:solidFill>
                  <a:srgbClr val="5E5E5E"/>
                </a:solidFill>
                <a:latin typeface="Roboto"/>
                <a:ea typeface="Roboto"/>
                <a:cs typeface="Roboto"/>
              </a:defRPr>
            </a:pPr>
            <a:endParaRPr lang="el-GR" dirty="0"/>
          </a:p>
          <a:p>
            <a:pPr algn="l" defTabSz="457200">
              <a:defRPr sz="1400" b="0">
                <a:solidFill>
                  <a:srgbClr val="5E5E5E"/>
                </a:solidFill>
                <a:latin typeface="Roboto"/>
                <a:ea typeface="Roboto"/>
                <a:cs typeface="Roboto"/>
              </a:defRPr>
            </a:pPr>
            <a:r>
              <a:rPr lang="el-GR" b="1" dirty="0"/>
              <a:t>Ισότητα των φύλων:</a:t>
            </a:r>
            <a:r>
              <a:rPr lang="el-GR" dirty="0"/>
              <a:t> Εξασφάλιση ίσων δικαιωμάτων, ευθυνών και ευ-</a:t>
            </a:r>
          </a:p>
          <a:p>
            <a:pPr algn="l" defTabSz="457200">
              <a:defRPr sz="1400" b="0">
                <a:solidFill>
                  <a:srgbClr val="5E5E5E"/>
                </a:solidFill>
                <a:latin typeface="Roboto"/>
                <a:ea typeface="Roboto"/>
                <a:cs typeface="Roboto"/>
              </a:defRPr>
            </a:pPr>
            <a:r>
              <a:rPr lang="el-GR" dirty="0" err="1"/>
              <a:t>καιριών</a:t>
            </a:r>
            <a:r>
              <a:rPr lang="el-GR" dirty="0"/>
              <a:t> για όλα τα φύλα, εκτιμώντας τις διαφορές χωρίς διακρίσεις.</a:t>
            </a:r>
          </a:p>
          <a:p>
            <a:pPr algn="l" defTabSz="457200">
              <a:defRPr sz="1400" b="0">
                <a:solidFill>
                  <a:srgbClr val="5E5E5E"/>
                </a:solidFill>
                <a:latin typeface="Roboto"/>
                <a:ea typeface="Roboto"/>
                <a:cs typeface="Roboto"/>
              </a:defRPr>
            </a:pPr>
            <a:endParaRPr lang="el-GR" dirty="0"/>
          </a:p>
          <a:p>
            <a:pPr algn="l" defTabSz="457200">
              <a:defRPr sz="1400" b="0">
                <a:solidFill>
                  <a:srgbClr val="5E5E5E"/>
                </a:solidFill>
                <a:latin typeface="Roboto"/>
                <a:ea typeface="Roboto"/>
                <a:cs typeface="Roboto"/>
              </a:defRPr>
            </a:pPr>
            <a:r>
              <a:rPr lang="el-GR" b="1" dirty="0"/>
              <a:t>Ισορροπία των φύλων: </a:t>
            </a:r>
            <a:r>
              <a:rPr lang="el-GR" dirty="0"/>
              <a:t>Ίσες ευκαιρίες και πρόσβαση σε όλους τους κοινωνικούς θεσμούς για όλα τα φύλα.</a:t>
            </a:r>
          </a:p>
          <a:p>
            <a:pPr algn="l" defTabSz="457200">
              <a:defRPr sz="1400" b="0">
                <a:solidFill>
                  <a:srgbClr val="5E5E5E"/>
                </a:solidFill>
                <a:latin typeface="Roboto"/>
                <a:ea typeface="Roboto"/>
                <a:cs typeface="Roboto"/>
              </a:defRPr>
            </a:pPr>
            <a:endParaRPr lang="el-GR" dirty="0"/>
          </a:p>
          <a:p>
            <a:pPr algn="l" defTabSz="457200">
              <a:defRPr sz="1400" b="0">
                <a:solidFill>
                  <a:srgbClr val="5E5E5E"/>
                </a:solidFill>
                <a:latin typeface="Roboto"/>
                <a:ea typeface="Roboto"/>
                <a:cs typeface="Roboto"/>
              </a:defRPr>
            </a:pPr>
            <a:r>
              <a:rPr lang="el-GR" b="1" dirty="0"/>
              <a:t>Ρόλος του φύλου: </a:t>
            </a:r>
            <a:r>
              <a:rPr lang="el-GR" dirty="0"/>
              <a:t>Κοινωνικά κατασκευασμένες συμπεριφορές </a:t>
            </a:r>
          </a:p>
          <a:p>
            <a:pPr algn="l" defTabSz="457200">
              <a:defRPr sz="1400" b="0">
                <a:solidFill>
                  <a:srgbClr val="5E5E5E"/>
                </a:solidFill>
                <a:latin typeface="Roboto"/>
                <a:ea typeface="Roboto"/>
                <a:cs typeface="Roboto"/>
              </a:defRPr>
            </a:pPr>
            <a:r>
              <a:rPr lang="el-GR" dirty="0"/>
              <a:t>και στάσεις που βασίζονται στο </a:t>
            </a:r>
            <a:r>
              <a:rPr lang="el-GR" dirty="0" err="1"/>
              <a:t>αντιλαμ</a:t>
            </a:r>
            <a:r>
              <a:rPr lang="el-GR" dirty="0"/>
              <a:t>-</a:t>
            </a:r>
          </a:p>
          <a:p>
            <a:pPr algn="l" defTabSz="457200">
              <a:defRPr sz="1400" b="0">
                <a:solidFill>
                  <a:srgbClr val="5E5E5E"/>
                </a:solidFill>
                <a:latin typeface="Roboto"/>
                <a:ea typeface="Roboto"/>
                <a:cs typeface="Roboto"/>
              </a:defRPr>
            </a:pPr>
            <a:r>
              <a:rPr lang="el-GR" dirty="0" err="1"/>
              <a:t>βανόμενο</a:t>
            </a:r>
            <a:r>
              <a:rPr lang="el-GR" dirty="0"/>
              <a:t> φύλο ή τη σεξουαλικότητα.</a:t>
            </a:r>
          </a:p>
          <a:p>
            <a:pPr algn="l" defTabSz="457200">
              <a:defRPr sz="1400" b="0">
                <a:solidFill>
                  <a:srgbClr val="5E5E5E"/>
                </a:solidFill>
                <a:latin typeface="Roboto"/>
                <a:ea typeface="Roboto"/>
                <a:cs typeface="Roboto"/>
              </a:defRPr>
            </a:pPr>
            <a:endParaRPr lang="el-GR" dirty="0"/>
          </a:p>
          <a:p>
            <a:pPr algn="l" defTabSz="457200">
              <a:defRPr sz="1400" b="0">
                <a:solidFill>
                  <a:srgbClr val="5E5E5E"/>
                </a:solidFill>
                <a:latin typeface="Roboto"/>
                <a:ea typeface="Roboto"/>
                <a:cs typeface="Roboto"/>
              </a:defRPr>
            </a:pPr>
            <a:r>
              <a:rPr lang="el-GR" b="1" dirty="0"/>
              <a:t>Γλώσσα χωρίς αποκλεισμούς: </a:t>
            </a:r>
            <a:r>
              <a:rPr lang="el-GR" dirty="0" err="1"/>
              <a:t>Ομι</a:t>
            </a:r>
            <a:r>
              <a:rPr lang="el-GR" dirty="0"/>
              <a:t>-</a:t>
            </a:r>
          </a:p>
          <a:p>
            <a:pPr algn="l" defTabSz="457200">
              <a:defRPr sz="1400" b="0">
                <a:solidFill>
                  <a:srgbClr val="5E5E5E"/>
                </a:solidFill>
                <a:latin typeface="Roboto"/>
                <a:ea typeface="Roboto"/>
                <a:cs typeface="Roboto"/>
              </a:defRPr>
            </a:pPr>
            <a:r>
              <a:rPr lang="el-GR" dirty="0" err="1"/>
              <a:t>λία</a:t>
            </a:r>
            <a:r>
              <a:rPr lang="el-GR" dirty="0"/>
              <a:t> και γραφή χωρίς διακρίσεις ή </a:t>
            </a:r>
          </a:p>
          <a:p>
            <a:pPr algn="l" defTabSz="457200">
              <a:defRPr sz="1400" b="0">
                <a:solidFill>
                  <a:srgbClr val="5E5E5E"/>
                </a:solidFill>
                <a:latin typeface="Roboto"/>
                <a:ea typeface="Roboto"/>
                <a:cs typeface="Roboto"/>
              </a:defRPr>
            </a:pPr>
            <a:r>
              <a:rPr lang="el-GR" dirty="0"/>
              <a:t>διαιώνιση των στερεοτύπων </a:t>
            </a:r>
          </a:p>
          <a:p>
            <a:pPr algn="l" defTabSz="457200">
              <a:defRPr sz="1400" b="0">
                <a:solidFill>
                  <a:srgbClr val="5E5E5E"/>
                </a:solidFill>
                <a:latin typeface="Roboto"/>
                <a:ea typeface="Roboto"/>
                <a:cs typeface="Roboto"/>
              </a:defRPr>
            </a:pPr>
            <a:r>
              <a:rPr lang="el-GR" dirty="0"/>
              <a:t>σχετικά με το φύλο.</a:t>
            </a:r>
          </a:p>
          <a:p>
            <a:pPr algn="l" defTabSz="457200">
              <a:defRPr sz="1400" b="0">
                <a:solidFill>
                  <a:srgbClr val="5E5E5E"/>
                </a:solidFill>
                <a:latin typeface="Roboto"/>
                <a:ea typeface="Roboto"/>
                <a:cs typeface="Roboto"/>
              </a:defRPr>
            </a:pPr>
            <a:endParaRPr lang="el-GR" dirty="0"/>
          </a:p>
          <a:p>
            <a:pPr algn="l" defTabSz="457200">
              <a:defRPr sz="1400" b="0">
                <a:solidFill>
                  <a:srgbClr val="5E5E5E"/>
                </a:solidFill>
                <a:latin typeface="Roboto"/>
                <a:ea typeface="Roboto"/>
                <a:cs typeface="Roboto"/>
              </a:defRPr>
            </a:pPr>
            <a:r>
              <a:rPr lang="el-GR" b="1" dirty="0"/>
              <a:t>Άξονες ανισότητας: </a:t>
            </a:r>
            <a:r>
              <a:rPr lang="el-GR" dirty="0"/>
              <a:t>Διαχωρισμοί</a:t>
            </a:r>
          </a:p>
          <a:p>
            <a:pPr algn="l" defTabSz="457200">
              <a:defRPr sz="1400" b="0">
                <a:solidFill>
                  <a:srgbClr val="5E5E5E"/>
                </a:solidFill>
                <a:latin typeface="Roboto"/>
                <a:ea typeface="Roboto"/>
                <a:cs typeface="Roboto"/>
              </a:defRPr>
            </a:pPr>
            <a:r>
              <a:rPr lang="el-GR" dirty="0"/>
              <a:t>που οδηγούν σε άνιση κατανομή των </a:t>
            </a:r>
          </a:p>
          <a:p>
            <a:pPr algn="l" defTabSz="457200">
              <a:defRPr sz="1400" b="0">
                <a:solidFill>
                  <a:srgbClr val="5E5E5E"/>
                </a:solidFill>
                <a:latin typeface="Roboto"/>
                <a:ea typeface="Roboto"/>
                <a:cs typeface="Roboto"/>
              </a:defRPr>
            </a:pPr>
            <a:r>
              <a:rPr lang="el-GR" dirty="0"/>
              <a:t>κοινωνικά εκτιμώμενων πόρων, συ-</a:t>
            </a:r>
          </a:p>
          <a:p>
            <a:pPr algn="l" defTabSz="457200">
              <a:defRPr sz="1400" b="0">
                <a:solidFill>
                  <a:srgbClr val="5E5E5E"/>
                </a:solidFill>
                <a:latin typeface="Roboto"/>
                <a:ea typeface="Roboto"/>
                <a:cs typeface="Roboto"/>
              </a:defRPr>
            </a:pPr>
            <a:r>
              <a:rPr lang="el-GR" dirty="0" err="1"/>
              <a:t>μπεριλαμβανομένης</a:t>
            </a:r>
            <a:r>
              <a:rPr lang="el-GR" dirty="0"/>
              <a:t> της ηλικίας, της </a:t>
            </a:r>
          </a:p>
          <a:p>
            <a:pPr algn="l" defTabSz="457200">
              <a:defRPr sz="1400" b="0">
                <a:solidFill>
                  <a:srgbClr val="5E5E5E"/>
                </a:solidFill>
                <a:latin typeface="Roboto"/>
                <a:ea typeface="Roboto"/>
                <a:cs typeface="Roboto"/>
              </a:defRPr>
            </a:pPr>
            <a:r>
              <a:rPr lang="el-GR" dirty="0"/>
              <a:t>αναπηρίας, της εθνικότητας, του φύλου,</a:t>
            </a:r>
          </a:p>
          <a:p>
            <a:pPr algn="l" defTabSz="457200">
              <a:defRPr sz="1400" b="0">
                <a:solidFill>
                  <a:srgbClr val="5E5E5E"/>
                </a:solidFill>
                <a:latin typeface="Roboto"/>
                <a:ea typeface="Roboto"/>
                <a:cs typeface="Roboto"/>
              </a:defRPr>
            </a:pPr>
            <a:r>
              <a:rPr lang="el-GR" dirty="0"/>
              <a:t>της θρησκείας, του σεξουαλικού προσανατολισμού </a:t>
            </a:r>
          </a:p>
          <a:p>
            <a:pPr algn="l" defTabSz="457200">
              <a:defRPr sz="1400" b="0">
                <a:solidFill>
                  <a:srgbClr val="5E5E5E"/>
                </a:solidFill>
                <a:latin typeface="Roboto"/>
                <a:ea typeface="Roboto"/>
                <a:cs typeface="Roboto"/>
              </a:defRPr>
            </a:pPr>
            <a:r>
              <a:rPr lang="el-GR" dirty="0"/>
              <a:t>και της κοινωνικής τάξης.</a:t>
            </a:r>
          </a:p>
          <a:p>
            <a:pPr algn="l" defTabSz="457200">
              <a:defRPr sz="1400" b="0">
                <a:solidFill>
                  <a:srgbClr val="5E5E5E"/>
                </a:solidFill>
                <a:latin typeface="Roboto"/>
                <a:ea typeface="Roboto"/>
                <a:cs typeface="Roboto"/>
              </a:defRPr>
            </a:pPr>
            <a:endParaRPr lang="el-GR" dirty="0"/>
          </a:p>
        </p:txBody>
      </p:sp>
      <p:sp>
        <p:nvSpPr>
          <p:cNvPr id="263" name="Key terminology*"/>
          <p:cNvSpPr txBox="1"/>
          <p:nvPr/>
        </p:nvSpPr>
        <p:spPr>
          <a:xfrm>
            <a:off x="893731" y="582660"/>
            <a:ext cx="6122498" cy="1092777"/>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normAutofit/>
          </a:bodyPr>
          <a:lstStyle/>
          <a:p>
            <a:pPr algn="r">
              <a:defRPr sz="3000">
                <a:solidFill>
                  <a:srgbClr val="5E5E5E"/>
                </a:solidFill>
                <a:latin typeface="Roboto"/>
                <a:ea typeface="Roboto"/>
                <a:cs typeface="Roboto"/>
              </a:defRPr>
            </a:pPr>
            <a:endParaRPr lang="el-GR" dirty="0"/>
          </a:p>
          <a:p>
            <a:pPr algn="r">
              <a:defRPr sz="3000">
                <a:solidFill>
                  <a:srgbClr val="5E5E5E"/>
                </a:solidFill>
                <a:latin typeface="Roboto"/>
                <a:ea typeface="Roboto"/>
                <a:cs typeface="Roboto"/>
              </a:defRPr>
            </a:pPr>
            <a:r>
              <a:rPr lang="el-GR" dirty="0"/>
              <a:t>Βασική ορολογία*</a:t>
            </a:r>
          </a:p>
        </p:txBody>
      </p:sp>
      <p:sp>
        <p:nvSpPr>
          <p:cNvPr id="264" name="*Adapted from López Belloso et al (20239"/>
          <p:cNvSpPr txBox="1"/>
          <p:nvPr/>
        </p:nvSpPr>
        <p:spPr>
          <a:xfrm>
            <a:off x="3149161" y="10231129"/>
            <a:ext cx="3918129" cy="347329"/>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7614" tIns="27614" rIns="27614" bIns="27614" anchor="ctr">
            <a:spAutoFit/>
          </a:bodyPr>
          <a:lstStyle>
            <a:lvl1pPr algn="l" defTabSz="457200">
              <a:defRPr sz="1633" b="0">
                <a:solidFill>
                  <a:srgbClr val="5E5E5E"/>
                </a:solidFill>
                <a:latin typeface="Roboto"/>
                <a:ea typeface="Roboto"/>
                <a:cs typeface="Roboto"/>
                <a:sym typeface="Roboto"/>
              </a:defRPr>
            </a:lvl1pPr>
          </a:lstStyle>
          <a:p>
            <a:r>
              <a:t>*Adapted from López Belloso et al (20239</a:t>
            </a:r>
            <a:endParaRPr sz="300">
              <a:solidFill>
                <a:srgbClr val="000000"/>
              </a:solidFill>
              <a:latin typeface="Times Roman"/>
              <a:ea typeface="Times Roman"/>
              <a:cs typeface="Times Roman"/>
              <a:sym typeface="Times Roman"/>
            </a:endParaRPr>
          </a:p>
        </p:txBody>
      </p:sp>
      <p:pic>
        <p:nvPicPr>
          <p:cNvPr id="265" name="Image" descr="Image"/>
          <p:cNvPicPr>
            <a:picLocks noChangeAspect="1"/>
          </p:cNvPicPr>
          <p:nvPr/>
        </p:nvPicPr>
        <p:blipFill>
          <a:blip r:embed="rId3"/>
          <a:stretch>
            <a:fillRect/>
          </a:stretch>
        </p:blipFill>
        <p:spPr>
          <a:xfrm>
            <a:off x="3436756" y="7634313"/>
            <a:ext cx="2603373" cy="2603373"/>
          </a:xfrm>
          <a:prstGeom prst="rect">
            <a:avLst/>
          </a:prstGeom>
          <a:ln w="3175">
            <a:miter lim="400000"/>
          </a:ln>
        </p:spPr>
      </p:pic>
      <p:pic>
        <p:nvPicPr>
          <p:cNvPr id="266" name="Image" descr="Image"/>
          <p:cNvPicPr>
            <a:picLocks noChangeAspect="1"/>
          </p:cNvPicPr>
          <p:nvPr/>
        </p:nvPicPr>
        <p:blipFill>
          <a:blip r:embed="rId4"/>
          <a:stretch>
            <a:fillRect/>
          </a:stretch>
        </p:blipFill>
        <p:spPr>
          <a:xfrm>
            <a:off x="6078980" y="6747876"/>
            <a:ext cx="1772875" cy="1772875"/>
          </a:xfrm>
          <a:prstGeom prst="rect">
            <a:avLst/>
          </a:prstGeom>
          <a:ln w="3175">
            <a:miter lim="400000"/>
          </a:ln>
        </p:spPr>
      </p:pic>
      <p:pic>
        <p:nvPicPr>
          <p:cNvPr id="267" name="Image" descr="Image"/>
          <p:cNvPicPr>
            <a:picLocks noChangeAspect="1"/>
          </p:cNvPicPr>
          <p:nvPr/>
        </p:nvPicPr>
        <p:blipFill>
          <a:blip r:embed="rId5"/>
          <a:stretch>
            <a:fillRect/>
          </a:stretch>
        </p:blipFill>
        <p:spPr>
          <a:xfrm>
            <a:off x="6432290" y="9602685"/>
            <a:ext cx="1270001" cy="1270001"/>
          </a:xfrm>
          <a:prstGeom prst="rect">
            <a:avLst/>
          </a:prstGeom>
          <a:ln w="3175">
            <a:miter lim="400000"/>
          </a:ln>
        </p:spPr>
      </p:pic>
      <p:pic>
        <p:nvPicPr>
          <p:cNvPr id="268" name="Image" descr="Image"/>
          <p:cNvPicPr>
            <a:picLocks noChangeAspect="1"/>
          </p:cNvPicPr>
          <p:nvPr/>
        </p:nvPicPr>
        <p:blipFill>
          <a:blip r:embed="rId6"/>
          <a:stretch>
            <a:fillRect/>
          </a:stretch>
        </p:blipFill>
        <p:spPr>
          <a:xfrm>
            <a:off x="3556470" y="5118674"/>
            <a:ext cx="1996934" cy="1996934"/>
          </a:xfrm>
          <a:prstGeom prst="rect">
            <a:avLst/>
          </a:prstGeom>
          <a:ln w="3175">
            <a:miter lim="400000"/>
          </a:ln>
        </p:spPr>
      </p:pic>
      <p:pic>
        <p:nvPicPr>
          <p:cNvPr id="269" name="Image" descr="Image"/>
          <p:cNvPicPr>
            <a:picLocks noChangeAspect="1"/>
          </p:cNvPicPr>
          <p:nvPr/>
        </p:nvPicPr>
        <p:blipFill>
          <a:blip r:embed="rId7"/>
          <a:stretch>
            <a:fillRect/>
          </a:stretch>
        </p:blipFill>
        <p:spPr>
          <a:xfrm>
            <a:off x="6040128" y="3848674"/>
            <a:ext cx="1850579" cy="1850579"/>
          </a:xfrm>
          <a:prstGeom prst="rect">
            <a:avLst/>
          </a:prstGeom>
          <a:ln w="3175">
            <a:miter lim="400000"/>
          </a:ln>
        </p:spPr>
      </p:pic>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 name="Intersectionality: Analyzing how different forms of inequality (e.g., gender, race, age) intersect and shape unique experiences of oppression or privilege.…"/>
          <p:cNvSpPr/>
          <p:nvPr/>
        </p:nvSpPr>
        <p:spPr>
          <a:xfrm>
            <a:off x="579289" y="1675436"/>
            <a:ext cx="6442311" cy="8756216"/>
          </a:xfrm>
          <a:custGeom>
            <a:avLst/>
            <a:gdLst/>
            <a:ahLst/>
            <a:cxnLst>
              <a:cxn ang="0">
                <a:pos x="wd2" y="hd2"/>
              </a:cxn>
              <a:cxn ang="5400000">
                <a:pos x="wd2" y="hd2"/>
              </a:cxn>
              <a:cxn ang="10800000">
                <a:pos x="wd2" y="hd2"/>
              </a:cxn>
              <a:cxn ang="16200000">
                <a:pos x="wd2" y="hd2"/>
              </a:cxn>
            </a:cxnLst>
            <a:rect l="0" t="0" r="r" b="b"/>
            <a:pathLst>
              <a:path w="21600" h="21600" extrusionOk="0">
                <a:moveTo>
                  <a:pt x="38" y="9"/>
                </a:moveTo>
                <a:lnTo>
                  <a:pt x="0" y="4023"/>
                </a:lnTo>
                <a:lnTo>
                  <a:pt x="3002" y="4015"/>
                </a:lnTo>
                <a:lnTo>
                  <a:pt x="5824" y="7494"/>
                </a:lnTo>
                <a:lnTo>
                  <a:pt x="11430" y="7452"/>
                </a:lnTo>
                <a:lnTo>
                  <a:pt x="14159" y="11245"/>
                </a:lnTo>
                <a:lnTo>
                  <a:pt x="11413" y="15001"/>
                </a:lnTo>
                <a:lnTo>
                  <a:pt x="14209" y="18548"/>
                </a:lnTo>
                <a:lnTo>
                  <a:pt x="11743" y="21600"/>
                </a:lnTo>
                <a:lnTo>
                  <a:pt x="21600" y="21500"/>
                </a:lnTo>
                <a:lnTo>
                  <a:pt x="21429" y="0"/>
                </a:lnTo>
                <a:lnTo>
                  <a:pt x="38" y="9"/>
                </a:lnTo>
                <a:close/>
              </a:path>
            </a:pathLst>
          </a:cu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lstStyle/>
          <a:p>
            <a:pPr algn="l" defTabSz="457200">
              <a:defRPr sz="1600" b="0">
                <a:solidFill>
                  <a:srgbClr val="5E5E5E"/>
                </a:solidFill>
                <a:latin typeface="Roboto"/>
                <a:ea typeface="Roboto"/>
                <a:cs typeface="Roboto"/>
              </a:defRPr>
            </a:pPr>
            <a:r>
              <a:rPr lang="el-GR" b="1" dirty="0"/>
              <a:t>Διαθεματικότητα: </a:t>
            </a:r>
            <a:r>
              <a:rPr lang="el-GR" dirty="0"/>
              <a:t>Ανάλυση του τρόπου με τον οποίο διαφορετικές μορφές ανισότητας (π.χ. φύλο, φυλή, ηλικία) διασταυρώνονται και διαμορφώνουν μοναδικές εμπειρίες καταπίεσης ή προνομίων.</a:t>
            </a:r>
          </a:p>
          <a:p>
            <a:pPr algn="l" defTabSz="457200">
              <a:defRPr sz="1600" b="0">
                <a:solidFill>
                  <a:srgbClr val="5E5E5E"/>
                </a:solidFill>
                <a:latin typeface="Roboto"/>
                <a:ea typeface="Roboto"/>
                <a:cs typeface="Roboto"/>
              </a:defRPr>
            </a:pPr>
            <a:endParaRPr lang="el-GR" dirty="0"/>
          </a:p>
          <a:p>
            <a:pPr algn="l" defTabSz="457200">
              <a:defRPr sz="1600" b="0">
                <a:solidFill>
                  <a:srgbClr val="5E5E5E"/>
                </a:solidFill>
                <a:latin typeface="Roboto"/>
                <a:ea typeface="Roboto"/>
                <a:cs typeface="Roboto"/>
              </a:defRPr>
            </a:pPr>
            <a:r>
              <a:rPr lang="el-GR" b="1" dirty="0"/>
              <a:t>Εθνικότητα: </a:t>
            </a:r>
            <a:r>
              <a:rPr lang="el-GR" dirty="0"/>
              <a:t>Κοινή πολιτιστική και εθνική καταγωγή- διαφέρει από τη φυλή ως κοινωνική κατασκευή.</a:t>
            </a:r>
          </a:p>
          <a:p>
            <a:pPr algn="l" defTabSz="457200">
              <a:defRPr sz="1600" b="0">
                <a:solidFill>
                  <a:srgbClr val="5E5E5E"/>
                </a:solidFill>
                <a:latin typeface="Roboto"/>
                <a:ea typeface="Roboto"/>
                <a:cs typeface="Roboto"/>
              </a:defRPr>
            </a:pPr>
            <a:endParaRPr lang="el-GR" dirty="0"/>
          </a:p>
          <a:p>
            <a:pPr algn="l" defTabSz="457200">
              <a:defRPr sz="1600" b="0">
                <a:solidFill>
                  <a:srgbClr val="5E5E5E"/>
                </a:solidFill>
                <a:latin typeface="Roboto"/>
                <a:ea typeface="Roboto"/>
                <a:cs typeface="Roboto"/>
              </a:defRPr>
            </a:pPr>
            <a:r>
              <a:rPr lang="el-GR" b="1" dirty="0"/>
              <a:t>		   Ενδυνάμωση:</a:t>
            </a:r>
            <a:r>
              <a:rPr lang="el-GR" dirty="0"/>
              <a:t> Αύξηση της συμμετοχής και της </a:t>
            </a:r>
            <a:r>
              <a:rPr lang="el-GR" dirty="0" err="1"/>
              <a:t>πρόσβα</a:t>
            </a:r>
            <a:r>
              <a:rPr lang="el-GR" dirty="0"/>
              <a:t>-		     </a:t>
            </a:r>
            <a:r>
              <a:rPr lang="el-GR" dirty="0" err="1"/>
              <a:t>σης</a:t>
            </a:r>
            <a:r>
              <a:rPr lang="el-GR" dirty="0"/>
              <a:t> στην εξουσία, προώθηση της αυτοεκτίμησης και 		         αμφισβήτηση των συναισθημάτων κατωτερότητας.</a:t>
            </a:r>
          </a:p>
          <a:p>
            <a:pPr algn="l" defTabSz="457200">
              <a:defRPr sz="1600" b="0">
                <a:solidFill>
                  <a:srgbClr val="5E5E5E"/>
                </a:solidFill>
                <a:latin typeface="Roboto"/>
                <a:ea typeface="Roboto"/>
                <a:cs typeface="Roboto"/>
              </a:defRPr>
            </a:pPr>
            <a:endParaRPr lang="el-GR" dirty="0"/>
          </a:p>
          <a:p>
            <a:pPr algn="l" defTabSz="457200">
              <a:defRPr sz="1600" b="0">
                <a:solidFill>
                  <a:srgbClr val="5E5E5E"/>
                </a:solidFill>
                <a:latin typeface="Roboto"/>
                <a:ea typeface="Roboto"/>
                <a:cs typeface="Roboto"/>
              </a:defRPr>
            </a:pPr>
            <a:r>
              <a:rPr lang="el-GR" b="1" dirty="0"/>
              <a:t>			     Ισότητα: </a:t>
            </a:r>
            <a:r>
              <a:rPr lang="el-GR" dirty="0"/>
              <a:t>Αναγνώριση των συστημικών εμποδίων 			      και εξασφάλιση δίκαιης κατανομής των πόρων για 						               την αντιμετώπιση των </a:t>
            </a:r>
            <a:r>
              <a:rPr lang="el-GR" dirty="0" err="1"/>
              <a:t>ανισορ</a:t>
            </a:r>
            <a:r>
              <a:rPr lang="el-GR" dirty="0"/>
              <a:t>-								</a:t>
            </a:r>
            <a:r>
              <a:rPr lang="el-GR" dirty="0" err="1"/>
              <a:t>ροπιών</a:t>
            </a:r>
            <a:r>
              <a:rPr lang="el-GR" dirty="0"/>
              <a:t>.</a:t>
            </a:r>
          </a:p>
          <a:p>
            <a:pPr algn="l" defTabSz="457200">
              <a:defRPr sz="1600">
                <a:solidFill>
                  <a:srgbClr val="5E5E5E"/>
                </a:solidFill>
                <a:latin typeface="Roboto"/>
                <a:ea typeface="Roboto"/>
                <a:cs typeface="Roboto"/>
              </a:defRPr>
            </a:pPr>
            <a:endParaRPr lang="el-GR" dirty="0"/>
          </a:p>
          <a:p>
            <a:pPr algn="l" defTabSz="457200">
              <a:defRPr sz="1600" b="0">
                <a:solidFill>
                  <a:srgbClr val="5E5E5E"/>
                </a:solidFill>
                <a:latin typeface="Roboto"/>
                <a:ea typeface="Roboto"/>
                <a:cs typeface="Roboto"/>
              </a:defRPr>
            </a:pPr>
            <a:r>
              <a:rPr lang="el-GR" b="1" dirty="0"/>
              <a:t>								     Διάκριση:</a:t>
            </a:r>
            <a:r>
              <a:rPr lang="el-GR" dirty="0"/>
              <a:t> Άδικη διάκριση 								        ή αποκλεισμός με βάση 									προσωπικές ή </a:t>
            </a:r>
            <a:r>
              <a:rPr lang="el-GR" dirty="0" err="1"/>
              <a:t>κοινωνι</a:t>
            </a:r>
            <a:r>
              <a:rPr lang="el-GR" dirty="0"/>
              <a:t>-								      </a:t>
            </a:r>
            <a:r>
              <a:rPr lang="el-GR" dirty="0" err="1"/>
              <a:t>κές</a:t>
            </a:r>
            <a:r>
              <a:rPr lang="el-GR" dirty="0"/>
              <a:t> συνθήκες, </a:t>
            </a:r>
            <a:r>
              <a:rPr lang="el-GR" dirty="0" err="1"/>
              <a:t>συμπερι</a:t>
            </a:r>
            <a:r>
              <a:rPr lang="el-GR" dirty="0"/>
              <a:t>-								    λαμβανομένων άμεσων, 								 έμμεσων και πολλαπλών 							       μορφών.</a:t>
            </a:r>
          </a:p>
          <a:p>
            <a:pPr algn="l" defTabSz="457200">
              <a:defRPr sz="1600">
                <a:solidFill>
                  <a:srgbClr val="5E5E5E"/>
                </a:solidFill>
                <a:latin typeface="Roboto"/>
                <a:ea typeface="Roboto"/>
                <a:cs typeface="Roboto"/>
              </a:defRPr>
            </a:pPr>
            <a:endParaRPr lang="el-GR" dirty="0"/>
          </a:p>
          <a:p>
            <a:pPr algn="l" defTabSz="457200">
              <a:defRPr sz="1600" b="0">
                <a:solidFill>
                  <a:srgbClr val="5E5E5E"/>
                </a:solidFill>
                <a:latin typeface="Roboto"/>
                <a:ea typeface="Roboto"/>
                <a:cs typeface="Roboto"/>
              </a:defRPr>
            </a:pPr>
            <a:r>
              <a:rPr lang="el-GR" b="1" dirty="0"/>
              <a:t>							  Διαφορετικότητα: </a:t>
            </a:r>
            <a:r>
              <a:rPr lang="el-GR" dirty="0"/>
              <a:t>Παρουσία της 							      διαφορετικότητας, εορτασμός 								των διαφόρων ταυτοτήτων, 								  πολιτισμών και υποβάθρων.</a:t>
            </a:r>
          </a:p>
          <a:p>
            <a:pPr algn="l" defTabSz="457200">
              <a:defRPr sz="1600" b="0">
                <a:solidFill>
                  <a:srgbClr val="5E5E5E"/>
                </a:solidFill>
                <a:latin typeface="Roboto"/>
                <a:ea typeface="Roboto"/>
                <a:cs typeface="Roboto"/>
              </a:defRPr>
            </a:pPr>
            <a:endParaRPr lang="el-GR" dirty="0"/>
          </a:p>
          <a:p>
            <a:pPr algn="l" defTabSz="457200">
              <a:defRPr sz="1600" b="0">
                <a:solidFill>
                  <a:srgbClr val="5E5E5E"/>
                </a:solidFill>
                <a:latin typeface="Roboto"/>
                <a:ea typeface="Roboto"/>
                <a:cs typeface="Roboto"/>
              </a:defRPr>
            </a:pPr>
            <a:r>
              <a:rPr lang="el-GR" b="1" dirty="0"/>
              <a:t>								       Στερεότυπα</a:t>
            </a:r>
            <a:r>
              <a:rPr lang="el-GR" dirty="0"/>
              <a:t>: </a:t>
            </a:r>
            <a:r>
              <a:rPr lang="el-GR" dirty="0" err="1"/>
              <a:t>Προκατα</a:t>
            </a:r>
            <a:r>
              <a:rPr lang="el-GR" dirty="0"/>
              <a:t>-									λήψεις που αποδίδουν 								       συγκεκριμένα </a:t>
            </a:r>
            <a:r>
              <a:rPr lang="el-GR" dirty="0" err="1"/>
              <a:t>χαρακτη</a:t>
            </a:r>
            <a:r>
              <a:rPr lang="el-GR" dirty="0"/>
              <a:t>-								     </a:t>
            </a:r>
            <a:r>
              <a:rPr lang="el-GR" dirty="0" err="1"/>
              <a:t>ριστικά</a:t>
            </a:r>
            <a:r>
              <a:rPr lang="el-GR" dirty="0"/>
              <a:t> βασισμένα στο 								  φύλο, διαιωνίζοντας </a:t>
            </a:r>
            <a:r>
              <a:rPr lang="el-GR" dirty="0" err="1"/>
              <a:t>κοινω</a:t>
            </a:r>
            <a:r>
              <a:rPr lang="el-GR" dirty="0"/>
              <a:t>-								</a:t>
            </a:r>
            <a:r>
              <a:rPr lang="el-GR" dirty="0" err="1"/>
              <a:t>νικές</a:t>
            </a:r>
            <a:r>
              <a:rPr lang="el-GR" dirty="0"/>
              <a:t> προσδοκίες.</a:t>
            </a:r>
          </a:p>
          <a:p>
            <a:pPr algn="l" defTabSz="457200">
              <a:defRPr sz="1600" b="0">
                <a:solidFill>
                  <a:srgbClr val="5E5E5E"/>
                </a:solidFill>
                <a:latin typeface="Roboto"/>
                <a:ea typeface="Roboto"/>
                <a:cs typeface="Roboto"/>
              </a:defRPr>
            </a:pPr>
            <a:endParaRPr lang="el-GR" dirty="0"/>
          </a:p>
        </p:txBody>
      </p:sp>
      <p:pic>
        <p:nvPicPr>
          <p:cNvPr id="272" name="pasted-movie.png" descr="pasted-movie.png"/>
          <p:cNvPicPr>
            <a:picLocks noChangeAspect="1"/>
          </p:cNvPicPr>
          <p:nvPr/>
        </p:nvPicPr>
        <p:blipFill>
          <a:blip r:embed="rId2"/>
          <a:srcRect l="74932"/>
          <a:stretch>
            <a:fillRect/>
          </a:stretch>
        </p:blipFill>
        <p:spPr>
          <a:xfrm>
            <a:off x="502912" y="189192"/>
            <a:ext cx="990089" cy="673101"/>
          </a:xfrm>
          <a:prstGeom prst="rect">
            <a:avLst/>
          </a:prstGeom>
          <a:ln w="3175">
            <a:miter lim="400000"/>
          </a:ln>
        </p:spPr>
      </p:pic>
      <p:sp>
        <p:nvSpPr>
          <p:cNvPr id="273" name="Key terminology"/>
          <p:cNvSpPr txBox="1"/>
          <p:nvPr/>
        </p:nvSpPr>
        <p:spPr>
          <a:xfrm>
            <a:off x="893731" y="582660"/>
            <a:ext cx="6122498" cy="998796"/>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normAutofit/>
          </a:bodyPr>
          <a:lstStyle/>
          <a:p>
            <a:pPr algn="r">
              <a:defRPr sz="3000">
                <a:solidFill>
                  <a:srgbClr val="5E5E5E"/>
                </a:solidFill>
                <a:latin typeface="Roboto"/>
                <a:ea typeface="Roboto"/>
                <a:cs typeface="Roboto"/>
              </a:defRPr>
            </a:pPr>
            <a:endParaRPr lang="el-GR" dirty="0"/>
          </a:p>
          <a:p>
            <a:pPr algn="r">
              <a:defRPr sz="3000">
                <a:solidFill>
                  <a:srgbClr val="5E5E5E"/>
                </a:solidFill>
                <a:latin typeface="Roboto"/>
                <a:ea typeface="Roboto"/>
                <a:cs typeface="Roboto"/>
              </a:defRPr>
            </a:pPr>
            <a:r>
              <a:rPr lang="el-GR" dirty="0"/>
              <a:t>Βασική ορολογία</a:t>
            </a:r>
          </a:p>
        </p:txBody>
      </p:sp>
      <p:pic>
        <p:nvPicPr>
          <p:cNvPr id="274" name="Image" descr="Image"/>
          <p:cNvPicPr>
            <a:picLocks noChangeAspect="1"/>
          </p:cNvPicPr>
          <p:nvPr/>
        </p:nvPicPr>
        <p:blipFill>
          <a:blip r:embed="rId3"/>
          <a:stretch>
            <a:fillRect/>
          </a:stretch>
        </p:blipFill>
        <p:spPr>
          <a:xfrm>
            <a:off x="-498971" y="6300896"/>
            <a:ext cx="2603373" cy="2603373"/>
          </a:xfrm>
          <a:prstGeom prst="rect">
            <a:avLst/>
          </a:prstGeom>
          <a:ln w="3175">
            <a:miter lim="400000"/>
          </a:ln>
        </p:spPr>
      </p:pic>
      <p:pic>
        <p:nvPicPr>
          <p:cNvPr id="275" name="Image" descr="Image"/>
          <p:cNvPicPr>
            <a:picLocks noChangeAspect="1"/>
          </p:cNvPicPr>
          <p:nvPr/>
        </p:nvPicPr>
        <p:blipFill>
          <a:blip r:embed="rId4"/>
          <a:stretch>
            <a:fillRect/>
          </a:stretch>
        </p:blipFill>
        <p:spPr>
          <a:xfrm>
            <a:off x="2318927" y="5167106"/>
            <a:ext cx="1772875" cy="1772875"/>
          </a:xfrm>
          <a:prstGeom prst="rect">
            <a:avLst/>
          </a:prstGeom>
          <a:ln w="3175">
            <a:miter lim="400000"/>
          </a:ln>
        </p:spPr>
      </p:pic>
      <p:pic>
        <p:nvPicPr>
          <p:cNvPr id="276" name="Image" descr="Image"/>
          <p:cNvPicPr>
            <a:picLocks noChangeAspect="1"/>
          </p:cNvPicPr>
          <p:nvPr/>
        </p:nvPicPr>
        <p:blipFill>
          <a:blip r:embed="rId5"/>
          <a:stretch>
            <a:fillRect/>
          </a:stretch>
        </p:blipFill>
        <p:spPr>
          <a:xfrm>
            <a:off x="2570364" y="8518351"/>
            <a:ext cx="1270001" cy="1270001"/>
          </a:xfrm>
          <a:prstGeom prst="rect">
            <a:avLst/>
          </a:prstGeom>
          <a:ln w="3175">
            <a:miter lim="400000"/>
          </a:ln>
        </p:spPr>
      </p:pic>
      <p:pic>
        <p:nvPicPr>
          <p:cNvPr id="277" name="Image" descr="Image"/>
          <p:cNvPicPr>
            <a:picLocks noChangeAspect="1"/>
          </p:cNvPicPr>
          <p:nvPr/>
        </p:nvPicPr>
        <p:blipFill>
          <a:blip r:embed="rId6"/>
          <a:stretch>
            <a:fillRect/>
          </a:stretch>
        </p:blipFill>
        <p:spPr>
          <a:xfrm>
            <a:off x="-319943" y="3802613"/>
            <a:ext cx="1996934" cy="1996934"/>
          </a:xfrm>
          <a:prstGeom prst="rect">
            <a:avLst/>
          </a:prstGeom>
          <a:ln w="3175">
            <a:miter lim="400000"/>
          </a:ln>
        </p:spPr>
      </p:pic>
      <p:pic>
        <p:nvPicPr>
          <p:cNvPr id="278" name="Image" descr="Image"/>
          <p:cNvPicPr>
            <a:picLocks noChangeAspect="1"/>
          </p:cNvPicPr>
          <p:nvPr/>
        </p:nvPicPr>
        <p:blipFill>
          <a:blip r:embed="rId7"/>
          <a:stretch>
            <a:fillRect/>
          </a:stretch>
        </p:blipFill>
        <p:spPr>
          <a:xfrm>
            <a:off x="-246766" y="9788351"/>
            <a:ext cx="1850579" cy="1850579"/>
          </a:xfrm>
          <a:prstGeom prst="rect">
            <a:avLst/>
          </a:prstGeom>
          <a:ln w="3175">
            <a:miter lim="400000"/>
          </a:ln>
        </p:spPr>
      </p:pic>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0" name="pasted-movie.png" descr="pasted-movie.png"/>
          <p:cNvPicPr>
            <a:picLocks noChangeAspect="1"/>
          </p:cNvPicPr>
          <p:nvPr/>
        </p:nvPicPr>
        <p:blipFill>
          <a:blip r:embed="rId2"/>
          <a:srcRect l="74932"/>
          <a:stretch>
            <a:fillRect/>
          </a:stretch>
        </p:blipFill>
        <p:spPr>
          <a:xfrm>
            <a:off x="502912" y="189192"/>
            <a:ext cx="990089" cy="673101"/>
          </a:xfrm>
          <a:prstGeom prst="rect">
            <a:avLst/>
          </a:prstGeom>
          <a:ln w="3175">
            <a:miter lim="400000"/>
          </a:ln>
        </p:spPr>
      </p:pic>
      <p:sp>
        <p:nvSpPr>
          <p:cNvPr id="281" name="DIVERSITY…"/>
          <p:cNvSpPr/>
          <p:nvPr/>
        </p:nvSpPr>
        <p:spPr>
          <a:xfrm>
            <a:off x="540282" y="1675436"/>
            <a:ext cx="6425136" cy="8703805"/>
          </a:xfrm>
          <a:custGeom>
            <a:avLst/>
            <a:gdLst/>
            <a:ahLst/>
            <a:cxnLst>
              <a:cxn ang="0">
                <a:pos x="wd2" y="hd2"/>
              </a:cxn>
              <a:cxn ang="5400000">
                <a:pos x="wd2" y="hd2"/>
              </a:cxn>
              <a:cxn ang="10800000">
                <a:pos x="wd2" y="hd2"/>
              </a:cxn>
              <a:cxn ang="16200000">
                <a:pos x="wd2" y="hd2"/>
              </a:cxn>
            </a:cxnLst>
            <a:rect l="0" t="0" r="r" b="b"/>
            <a:pathLst>
              <a:path w="21600" h="21600" extrusionOk="0">
                <a:moveTo>
                  <a:pt x="203" y="0"/>
                </a:moveTo>
                <a:lnTo>
                  <a:pt x="0" y="21600"/>
                </a:lnTo>
                <a:lnTo>
                  <a:pt x="10841" y="21525"/>
                </a:lnTo>
                <a:lnTo>
                  <a:pt x="8209" y="17900"/>
                </a:lnTo>
                <a:lnTo>
                  <a:pt x="11483" y="14386"/>
                </a:lnTo>
                <a:lnTo>
                  <a:pt x="8719" y="10535"/>
                </a:lnTo>
                <a:lnTo>
                  <a:pt x="11444" y="7036"/>
                </a:lnTo>
                <a:lnTo>
                  <a:pt x="16450" y="6928"/>
                </a:lnTo>
                <a:lnTo>
                  <a:pt x="19341" y="3446"/>
                </a:lnTo>
                <a:lnTo>
                  <a:pt x="21502" y="3415"/>
                </a:lnTo>
                <a:lnTo>
                  <a:pt x="21600" y="32"/>
                </a:lnTo>
                <a:lnTo>
                  <a:pt x="203" y="0"/>
                </a:lnTo>
                <a:close/>
              </a:path>
            </a:pathLst>
          </a:cu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lstStyle/>
          <a:p>
            <a:pPr algn="l" defTabSz="457200">
              <a:defRPr sz="1400">
                <a:solidFill>
                  <a:srgbClr val="5E5E5E"/>
                </a:solidFill>
                <a:latin typeface="Roboto"/>
                <a:ea typeface="Roboto"/>
                <a:cs typeface="Roboto"/>
              </a:defRPr>
            </a:pPr>
            <a:r>
              <a:rPr lang="el-GR" dirty="0"/>
              <a:t>ΔΙΑΦΟΡΕΤΙΚΟΤΗΤΑ</a:t>
            </a:r>
          </a:p>
          <a:p>
            <a:pPr algn="l" defTabSz="457200">
              <a:defRPr sz="1400" b="0">
                <a:solidFill>
                  <a:srgbClr val="5E5E5E"/>
                </a:solidFill>
                <a:latin typeface="Roboto"/>
                <a:ea typeface="Roboto"/>
                <a:cs typeface="Roboto"/>
              </a:defRPr>
            </a:pPr>
            <a:r>
              <a:rPr lang="el-GR" dirty="0"/>
              <a:t>Ποιοι ανήκουν στην κοινότητα;</a:t>
            </a:r>
          </a:p>
          <a:p>
            <a:pPr algn="l" defTabSz="457200">
              <a:defRPr sz="1400" b="0">
                <a:solidFill>
                  <a:srgbClr val="5E5E5E"/>
                </a:solidFill>
                <a:latin typeface="Roboto"/>
                <a:ea typeface="Roboto"/>
                <a:cs typeface="Roboto"/>
              </a:defRPr>
            </a:pPr>
            <a:r>
              <a:rPr lang="el-GR" dirty="0"/>
              <a:t>Πόσους περισσότερους (εισάγετε μια μειονοτική ομάδα) έχουμε σε σχέση με προηγούμενες δράσεις;</a:t>
            </a:r>
          </a:p>
          <a:p>
            <a:pPr algn="l" defTabSz="457200">
              <a:defRPr sz="1400" b="0">
                <a:solidFill>
                  <a:srgbClr val="5E5E5E"/>
                </a:solidFill>
                <a:latin typeface="Roboto"/>
                <a:ea typeface="Roboto"/>
                <a:cs typeface="Roboto"/>
              </a:defRPr>
            </a:pPr>
            <a:r>
              <a:rPr lang="el-GR" dirty="0"/>
              <a:t>Παρέχουμε ασφαλείς χώρους; Χωρίζουμε την κοινότητα για να εξασφαλίσου-με ασφαλείς χώρους;</a:t>
            </a:r>
          </a:p>
          <a:p>
            <a:pPr algn="l" defTabSz="457200">
              <a:defRPr sz="1400">
                <a:solidFill>
                  <a:srgbClr val="5E5E5E"/>
                </a:solidFill>
                <a:latin typeface="Roboto"/>
                <a:ea typeface="Roboto"/>
                <a:cs typeface="Roboto"/>
              </a:defRPr>
            </a:pPr>
            <a:r>
              <a:rPr lang="el-GR" dirty="0"/>
              <a:t>ΕΝΤΑΞΗ</a:t>
            </a:r>
          </a:p>
          <a:p>
            <a:pPr algn="l" defTabSz="457200">
              <a:defRPr sz="1400" b="0">
                <a:solidFill>
                  <a:srgbClr val="5E5E5E"/>
                </a:solidFill>
                <a:latin typeface="Roboto"/>
                <a:ea typeface="Roboto"/>
                <a:cs typeface="Roboto"/>
              </a:defRPr>
            </a:pPr>
            <a:r>
              <a:rPr lang="el-GR" dirty="0"/>
              <a:t>Έχουν ακουστεί διάφορες ιδέες;</a:t>
            </a:r>
          </a:p>
          <a:p>
            <a:pPr algn="l" defTabSz="457200">
              <a:defRPr sz="1400" b="0">
                <a:solidFill>
                  <a:srgbClr val="5E5E5E"/>
                </a:solidFill>
                <a:latin typeface="Roboto"/>
                <a:ea typeface="Roboto"/>
                <a:cs typeface="Roboto"/>
              </a:defRPr>
            </a:pPr>
            <a:r>
              <a:rPr lang="el-GR" dirty="0"/>
              <a:t>Πόσα διαφορετικά προφίλ έχουμε;</a:t>
            </a:r>
          </a:p>
          <a:p>
            <a:pPr algn="l" defTabSz="457200">
              <a:defRPr sz="1400" b="0">
                <a:solidFill>
                  <a:srgbClr val="5E5E5E"/>
                </a:solidFill>
                <a:latin typeface="Roboto"/>
                <a:ea typeface="Roboto"/>
                <a:cs typeface="Roboto"/>
              </a:defRPr>
            </a:pPr>
            <a:r>
              <a:rPr lang="el-GR" dirty="0"/>
              <a:t>Είναι το περιβάλλον ασφαλές για όλους;</a:t>
            </a:r>
          </a:p>
          <a:p>
            <a:pPr algn="l" defTabSz="457200">
              <a:defRPr sz="1400">
                <a:solidFill>
                  <a:srgbClr val="5E5E5E"/>
                </a:solidFill>
                <a:latin typeface="Roboto"/>
                <a:ea typeface="Roboto"/>
                <a:cs typeface="Roboto"/>
              </a:defRPr>
            </a:pPr>
            <a:r>
              <a:rPr lang="el-GR" dirty="0"/>
              <a:t>ΙΣΟΤΗΤΑ</a:t>
            </a:r>
          </a:p>
          <a:p>
            <a:pPr algn="l" defTabSz="457200">
              <a:defRPr sz="1400" b="0">
                <a:solidFill>
                  <a:srgbClr val="5E5E5E"/>
                </a:solidFill>
                <a:latin typeface="Roboto"/>
                <a:ea typeface="Roboto"/>
                <a:cs typeface="Roboto"/>
              </a:defRPr>
            </a:pPr>
            <a:r>
              <a:rPr lang="el-GR" dirty="0"/>
              <a:t>Ποιος προσπαθεί να εισέλθει στην κοινότητα αλλά δεν μπορεί;</a:t>
            </a:r>
          </a:p>
          <a:p>
            <a:pPr algn="l" defTabSz="457200">
              <a:defRPr sz="1400" b="0">
                <a:solidFill>
                  <a:srgbClr val="5E5E5E"/>
                </a:solidFill>
                <a:latin typeface="Roboto"/>
                <a:ea typeface="Roboto"/>
                <a:cs typeface="Roboto"/>
              </a:defRPr>
            </a:pPr>
            <a:r>
              <a:rPr lang="el-GR" dirty="0"/>
              <a:t>Ποιανού η παρουσία απειλείται με διαγραφή;</a:t>
            </a:r>
          </a:p>
          <a:p>
            <a:pPr algn="l" defTabSz="457200">
              <a:defRPr sz="1400" b="0">
                <a:solidFill>
                  <a:srgbClr val="5E5E5E"/>
                </a:solidFill>
                <a:latin typeface="Roboto"/>
                <a:ea typeface="Roboto"/>
                <a:cs typeface="Roboto"/>
              </a:defRPr>
            </a:pPr>
            <a:r>
              <a:rPr lang="el-GR" dirty="0"/>
              <a:t>Ποιες συνθήκες έχουμε δημιουργήσει που διατηρούν την </a:t>
            </a:r>
            <a:r>
              <a:rPr lang="el-GR" dirty="0" err="1"/>
              <a:t>ομά</a:t>
            </a:r>
            <a:r>
              <a:rPr lang="el-GR" dirty="0"/>
              <a:t>-</a:t>
            </a:r>
          </a:p>
          <a:p>
            <a:pPr algn="l" defTabSz="457200">
              <a:defRPr sz="1400" b="0">
                <a:solidFill>
                  <a:srgbClr val="5E5E5E"/>
                </a:solidFill>
                <a:latin typeface="Roboto"/>
                <a:ea typeface="Roboto"/>
                <a:cs typeface="Roboto"/>
              </a:defRPr>
            </a:pPr>
            <a:r>
              <a:rPr lang="el-GR" dirty="0"/>
              <a:t>δα ως πλειοψηφία;</a:t>
            </a:r>
          </a:p>
          <a:p>
            <a:pPr algn="l" defTabSz="457200">
              <a:defRPr sz="1400">
                <a:solidFill>
                  <a:srgbClr val="5E5E5E"/>
                </a:solidFill>
                <a:latin typeface="Roboto"/>
                <a:ea typeface="Roboto"/>
                <a:cs typeface="Roboto"/>
              </a:defRPr>
            </a:pPr>
            <a:r>
              <a:rPr lang="el-GR" dirty="0"/>
              <a:t>ΔΙΚΑΙΟΣΥΝΗ</a:t>
            </a:r>
          </a:p>
          <a:p>
            <a:pPr algn="l" defTabSz="457200">
              <a:defRPr sz="1400" b="0">
                <a:solidFill>
                  <a:srgbClr val="5E5E5E"/>
                </a:solidFill>
                <a:latin typeface="Roboto"/>
                <a:ea typeface="Roboto"/>
                <a:cs typeface="Roboto"/>
              </a:defRPr>
            </a:pPr>
            <a:r>
              <a:rPr lang="el-GR" dirty="0"/>
              <a:t>Ποιανού οι ιδέες δεν θα ληφθούν </a:t>
            </a:r>
            <a:r>
              <a:rPr lang="el-GR" dirty="0" err="1"/>
              <a:t>σο</a:t>
            </a:r>
            <a:r>
              <a:rPr lang="el-GR" dirty="0"/>
              <a:t>-</a:t>
            </a:r>
          </a:p>
          <a:p>
            <a:pPr algn="l" defTabSz="457200">
              <a:defRPr sz="1400" b="0">
                <a:solidFill>
                  <a:srgbClr val="5E5E5E"/>
                </a:solidFill>
                <a:latin typeface="Roboto"/>
                <a:ea typeface="Roboto"/>
                <a:cs typeface="Roboto"/>
              </a:defRPr>
            </a:pPr>
            <a:r>
              <a:rPr lang="el-GR" dirty="0"/>
              <a:t>βαρά υπόψη;</a:t>
            </a:r>
          </a:p>
          <a:p>
            <a:pPr algn="l" defTabSz="457200">
              <a:defRPr sz="1400" b="0">
                <a:solidFill>
                  <a:srgbClr val="5E5E5E"/>
                </a:solidFill>
                <a:latin typeface="Roboto"/>
                <a:ea typeface="Roboto"/>
                <a:cs typeface="Roboto"/>
              </a:defRPr>
            </a:pPr>
            <a:r>
              <a:rPr lang="el-GR" dirty="0"/>
              <a:t>Ποιανού η ασφάλεια αμφισβητείται</a:t>
            </a:r>
          </a:p>
          <a:p>
            <a:pPr algn="l" defTabSz="457200">
              <a:defRPr sz="1400" b="0">
                <a:solidFill>
                  <a:srgbClr val="5E5E5E"/>
                </a:solidFill>
                <a:latin typeface="Roboto"/>
                <a:ea typeface="Roboto"/>
                <a:cs typeface="Roboto"/>
              </a:defRPr>
            </a:pPr>
            <a:r>
              <a:rPr lang="el-GR" dirty="0"/>
              <a:t>για να επιτραπεί η άνεση των </a:t>
            </a:r>
            <a:r>
              <a:rPr lang="el-GR" dirty="0" err="1"/>
              <a:t>άλ</a:t>
            </a:r>
            <a:r>
              <a:rPr lang="el-GR" dirty="0"/>
              <a:t>-</a:t>
            </a:r>
          </a:p>
          <a:p>
            <a:pPr algn="l" defTabSz="457200">
              <a:defRPr sz="1400" b="0">
                <a:solidFill>
                  <a:srgbClr val="5E5E5E"/>
                </a:solidFill>
                <a:latin typeface="Roboto"/>
                <a:ea typeface="Roboto"/>
                <a:cs typeface="Roboto"/>
              </a:defRPr>
            </a:pPr>
            <a:r>
              <a:rPr lang="el-GR" dirty="0" err="1"/>
              <a:t>λων</a:t>
            </a:r>
            <a:r>
              <a:rPr lang="el-GR" dirty="0"/>
              <a:t>;</a:t>
            </a:r>
          </a:p>
          <a:p>
            <a:pPr algn="l" defTabSz="457200">
              <a:defRPr sz="1400">
                <a:solidFill>
                  <a:srgbClr val="5E5E5E"/>
                </a:solidFill>
                <a:latin typeface="Roboto"/>
                <a:ea typeface="Roboto"/>
                <a:cs typeface="Roboto"/>
              </a:defRPr>
            </a:pPr>
            <a:endParaRPr lang="el-GR" dirty="0"/>
          </a:p>
        </p:txBody>
      </p:sp>
      <p:sp>
        <p:nvSpPr>
          <p:cNvPr id="282" name="Key question to identify…"/>
          <p:cNvSpPr txBox="1"/>
          <p:nvPr/>
        </p:nvSpPr>
        <p:spPr>
          <a:xfrm>
            <a:off x="893731" y="582660"/>
            <a:ext cx="6122498" cy="1092777"/>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normAutofit/>
          </a:bodyPr>
          <a:lstStyle/>
          <a:p>
            <a:pPr algn="r">
              <a:defRPr sz="2000">
                <a:solidFill>
                  <a:srgbClr val="5E5E5E"/>
                </a:solidFill>
                <a:latin typeface="Roboto"/>
                <a:ea typeface="Roboto"/>
                <a:cs typeface="Roboto"/>
              </a:defRPr>
            </a:pPr>
            <a:r>
              <a:rPr lang="el-GR" dirty="0"/>
              <a:t>Βασικές ερωτήσεις για τον εντοπισμό</a:t>
            </a:r>
          </a:p>
          <a:p>
            <a:pPr algn="r">
              <a:defRPr sz="2000">
                <a:solidFill>
                  <a:srgbClr val="5E5E5E"/>
                </a:solidFill>
                <a:latin typeface="Roboto"/>
                <a:ea typeface="Roboto"/>
                <a:cs typeface="Roboto"/>
              </a:defRPr>
            </a:pPr>
            <a:r>
              <a:rPr lang="el-GR" dirty="0"/>
              <a:t>της προσέγγισή σας στην κοινότητα*</a:t>
            </a:r>
          </a:p>
          <a:p>
            <a:pPr algn="r">
              <a:defRPr sz="2000">
                <a:solidFill>
                  <a:srgbClr val="5E5E5E"/>
                </a:solidFill>
                <a:latin typeface="Roboto"/>
                <a:ea typeface="Roboto"/>
                <a:cs typeface="Roboto"/>
              </a:defRPr>
            </a:pPr>
            <a:endParaRPr lang="el-GR" dirty="0"/>
          </a:p>
          <a:p>
            <a:pPr algn="r">
              <a:defRPr sz="2000">
                <a:solidFill>
                  <a:srgbClr val="5E5E5E"/>
                </a:solidFill>
                <a:latin typeface="Roboto"/>
                <a:ea typeface="Roboto"/>
                <a:cs typeface="Roboto"/>
              </a:defRPr>
            </a:pPr>
            <a:endParaRPr lang="el-GR" dirty="0"/>
          </a:p>
        </p:txBody>
      </p:sp>
      <p:sp>
        <p:nvSpPr>
          <p:cNvPr id="283" name="*Adapted from: Stewart 2017…"/>
          <p:cNvSpPr txBox="1"/>
          <p:nvPr/>
        </p:nvSpPr>
        <p:spPr>
          <a:xfrm>
            <a:off x="4155016" y="10186526"/>
            <a:ext cx="3020486" cy="385429"/>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7614" tIns="27614" rIns="27614" bIns="27614" anchor="ctr">
            <a:spAutoFit/>
          </a:bodyPr>
          <a:lstStyle/>
          <a:p>
            <a:pPr algn="l" defTabSz="457200">
              <a:defRPr sz="966" b="0">
                <a:solidFill>
                  <a:srgbClr val="5E5E5E"/>
                </a:solidFill>
                <a:latin typeface="Roboto"/>
                <a:ea typeface="Roboto"/>
                <a:cs typeface="Roboto"/>
                <a:sym typeface="Roboto"/>
              </a:defRPr>
            </a:pPr>
            <a:r>
              <a:t>*Adapted from: Stewart 2017</a:t>
            </a:r>
            <a:endParaRPr sz="300">
              <a:solidFill>
                <a:srgbClr val="000000"/>
              </a:solidFill>
              <a:latin typeface="Times Roman"/>
              <a:ea typeface="Times Roman"/>
              <a:cs typeface="Times Roman"/>
              <a:sym typeface="Times Roman"/>
            </a:endParaRPr>
          </a:p>
          <a:p>
            <a:pPr algn="l" defTabSz="457200">
              <a:defRPr sz="966" b="0">
                <a:solidFill>
                  <a:srgbClr val="5E5E5E"/>
                </a:solidFill>
                <a:latin typeface="Roboto"/>
                <a:ea typeface="Roboto"/>
                <a:cs typeface="Roboto"/>
                <a:sym typeface="Roboto"/>
              </a:defRPr>
            </a:pPr>
            <a:r>
              <a:t>** Anti-bias Education Working Group (2022)-CS-JEDI: </a:t>
            </a:r>
            <a:endParaRPr sz="300">
              <a:solidFill>
                <a:srgbClr val="000000"/>
              </a:solidFill>
              <a:latin typeface="Times Roman"/>
              <a:ea typeface="Times Roman"/>
              <a:cs typeface="Times Roman"/>
              <a:sym typeface="Times Roman"/>
            </a:endParaRPr>
          </a:p>
        </p:txBody>
      </p:sp>
      <p:pic>
        <p:nvPicPr>
          <p:cNvPr id="284" name="Image" descr="Image"/>
          <p:cNvPicPr>
            <a:picLocks noChangeAspect="1"/>
          </p:cNvPicPr>
          <p:nvPr/>
        </p:nvPicPr>
        <p:blipFill>
          <a:blip r:embed="rId3"/>
          <a:stretch>
            <a:fillRect/>
          </a:stretch>
        </p:blipFill>
        <p:spPr>
          <a:xfrm>
            <a:off x="3436756" y="7634313"/>
            <a:ext cx="2603373" cy="2603373"/>
          </a:xfrm>
          <a:prstGeom prst="rect">
            <a:avLst/>
          </a:prstGeom>
          <a:ln w="3175">
            <a:miter lim="400000"/>
          </a:ln>
        </p:spPr>
      </p:pic>
      <p:pic>
        <p:nvPicPr>
          <p:cNvPr id="285" name="Image" descr="Image"/>
          <p:cNvPicPr>
            <a:picLocks noChangeAspect="1"/>
          </p:cNvPicPr>
          <p:nvPr/>
        </p:nvPicPr>
        <p:blipFill>
          <a:blip r:embed="rId4"/>
          <a:stretch>
            <a:fillRect/>
          </a:stretch>
        </p:blipFill>
        <p:spPr>
          <a:xfrm>
            <a:off x="6078980" y="6747876"/>
            <a:ext cx="1772875" cy="1772875"/>
          </a:xfrm>
          <a:prstGeom prst="rect">
            <a:avLst/>
          </a:prstGeom>
          <a:ln w="3175">
            <a:miter lim="400000"/>
          </a:ln>
        </p:spPr>
      </p:pic>
      <p:pic>
        <p:nvPicPr>
          <p:cNvPr id="286" name="Image" descr="Image"/>
          <p:cNvPicPr>
            <a:picLocks noChangeAspect="1"/>
          </p:cNvPicPr>
          <p:nvPr/>
        </p:nvPicPr>
        <p:blipFill>
          <a:blip r:embed="rId5"/>
          <a:stretch>
            <a:fillRect/>
          </a:stretch>
        </p:blipFill>
        <p:spPr>
          <a:xfrm>
            <a:off x="6432290" y="9602685"/>
            <a:ext cx="1270001" cy="1270001"/>
          </a:xfrm>
          <a:prstGeom prst="rect">
            <a:avLst/>
          </a:prstGeom>
          <a:ln w="3175">
            <a:miter lim="400000"/>
          </a:ln>
        </p:spPr>
      </p:pic>
      <p:pic>
        <p:nvPicPr>
          <p:cNvPr id="287" name="Image" descr="Image"/>
          <p:cNvPicPr>
            <a:picLocks noChangeAspect="1"/>
          </p:cNvPicPr>
          <p:nvPr/>
        </p:nvPicPr>
        <p:blipFill>
          <a:blip r:embed="rId6"/>
          <a:stretch>
            <a:fillRect/>
          </a:stretch>
        </p:blipFill>
        <p:spPr>
          <a:xfrm>
            <a:off x="3556470" y="5118674"/>
            <a:ext cx="1996934" cy="1996934"/>
          </a:xfrm>
          <a:prstGeom prst="rect">
            <a:avLst/>
          </a:prstGeom>
          <a:ln w="3175">
            <a:miter lim="400000"/>
          </a:ln>
        </p:spPr>
      </p:pic>
      <p:pic>
        <p:nvPicPr>
          <p:cNvPr id="288" name="Image" descr="Image"/>
          <p:cNvPicPr>
            <a:picLocks noChangeAspect="1"/>
          </p:cNvPicPr>
          <p:nvPr/>
        </p:nvPicPr>
        <p:blipFill>
          <a:blip r:embed="rId7"/>
          <a:stretch>
            <a:fillRect/>
          </a:stretch>
        </p:blipFill>
        <p:spPr>
          <a:xfrm>
            <a:off x="6040128" y="3848674"/>
            <a:ext cx="1850579" cy="1850579"/>
          </a:xfrm>
          <a:prstGeom prst="rect">
            <a:avLst/>
          </a:prstGeom>
          <a:ln w="3175">
            <a:miter lim="400000"/>
          </a:ln>
        </p:spPr>
      </p:pic>
      <p:pic>
        <p:nvPicPr>
          <p:cNvPr id="289" name="pasted-movie.png" descr="pasted-movie.png"/>
          <p:cNvPicPr>
            <a:picLocks noChangeAspect="1"/>
          </p:cNvPicPr>
          <p:nvPr/>
        </p:nvPicPr>
        <p:blipFill>
          <a:blip r:embed="rId8"/>
          <a:stretch>
            <a:fillRect/>
          </a:stretch>
        </p:blipFill>
        <p:spPr>
          <a:xfrm>
            <a:off x="369192" y="7306048"/>
            <a:ext cx="6986615" cy="2901460"/>
          </a:xfrm>
          <a:prstGeom prst="rect">
            <a:avLst/>
          </a:prstGeom>
          <a:ln w="3175">
            <a:miter lim="400000"/>
          </a:ln>
        </p:spPr>
      </p:pic>
      <p:sp>
        <p:nvSpPr>
          <p:cNvPr id="2" name="Η συμπόνια και η υπευθυνότητα μαζί διασφαλίζουν ότι όλοι έχουμε δίκαιη πρόσβαση στις ευκαιρίες.">
            <a:extLst>
              <a:ext uri="{FF2B5EF4-FFF2-40B4-BE49-F238E27FC236}">
                <a16:creationId xmlns:a16="http://schemas.microsoft.com/office/drawing/2014/main" id="{5EFB38AF-9BA8-276B-8544-FFB3EB919AA5}"/>
              </a:ext>
            </a:extLst>
          </p:cNvPr>
          <p:cNvSpPr txBox="1"/>
          <p:nvPr/>
        </p:nvSpPr>
        <p:spPr bwMode="auto">
          <a:xfrm>
            <a:off x="607922" y="9307812"/>
            <a:ext cx="1506869" cy="548608"/>
          </a:xfrm>
          <a:prstGeom prst="rect">
            <a:avLst/>
          </a:prstGeom>
          <a:solidFill>
            <a:schemeClr val="bg1"/>
          </a:solidFill>
          <a:ln w="3175" cap="flat">
            <a:noFill/>
            <a:miter lim="400000"/>
          </a:ln>
          <a:effectLst/>
        </p:spPr>
        <p:txBody>
          <a:bodyPr wrap="square" lIns="27811" tIns="27811" rIns="27811" bIns="27811" numCol="1" anchor="ctr">
            <a:spAutoFit/>
          </a:bodyPr>
          <a:lstStyle>
            <a:lvl1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800" b="0">
                <a:solidFill>
                  <a:srgbClr val="5E5E5E"/>
                </a:solidFill>
                <a:latin typeface="Helvetica"/>
                <a:ea typeface="Helvetica"/>
                <a:cs typeface="Helvetica"/>
              </a:defRPr>
            </a:lvl1pPr>
          </a:lstStyle>
          <a:p>
            <a:pPr>
              <a:defRPr/>
            </a:pPr>
            <a:r>
              <a:rPr dirty="0"/>
              <a:t>Η </a:t>
            </a:r>
            <a:r>
              <a:rPr dirty="0" err="1"/>
              <a:t>συμ</a:t>
            </a:r>
            <a:r>
              <a:rPr dirty="0"/>
              <a:t>πόνια και η υπευθυνότητα μαζί διασφαλίζουν ότι όλοι έχουμε δίκαιη πρόσβαση στις ευκαιρίες.</a:t>
            </a:r>
          </a:p>
        </p:txBody>
      </p:sp>
      <p:sp>
        <p:nvSpPr>
          <p:cNvPr id="3" name="Ο καθένας από εμάς υποστηρίζεται πλήρως στην εκπαίδευσή του, με όσους μοναδικούς τρόπους μπορεί να χρειαστεί.">
            <a:extLst>
              <a:ext uri="{FF2B5EF4-FFF2-40B4-BE49-F238E27FC236}">
                <a16:creationId xmlns:a16="http://schemas.microsoft.com/office/drawing/2014/main" id="{F89B9A5F-A710-D87A-0E98-56F042A0649C}"/>
              </a:ext>
            </a:extLst>
          </p:cNvPr>
          <p:cNvSpPr txBox="1"/>
          <p:nvPr/>
        </p:nvSpPr>
        <p:spPr bwMode="auto">
          <a:xfrm>
            <a:off x="2365007" y="9193262"/>
            <a:ext cx="1399534" cy="690624"/>
          </a:xfrm>
          <a:prstGeom prst="rect">
            <a:avLst/>
          </a:prstGeom>
          <a:solidFill>
            <a:schemeClr val="bg1"/>
          </a:solidFill>
          <a:ln w="3175" cap="flat">
            <a:noFill/>
            <a:miter lim="400000"/>
          </a:ln>
          <a:effectLst/>
        </p:spPr>
        <p:txBody>
          <a:bodyPr wrap="square" lIns="27811" tIns="27811" rIns="27811" bIns="27811" numCol="1" anchor="ctr">
            <a:spAutoFit/>
          </a:bodyPr>
          <a:lstStyle>
            <a:lvl1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800" b="0">
                <a:solidFill>
                  <a:srgbClr val="5E5E5E"/>
                </a:solidFill>
                <a:latin typeface="Helvetica"/>
                <a:ea typeface="Helvetica"/>
                <a:cs typeface="Helvetica"/>
              </a:defRPr>
            </a:lvl1pPr>
          </a:lstStyle>
          <a:p>
            <a:pPr>
              <a:defRPr/>
            </a:pPr>
            <a:r>
              <a:t>Ο καθένας από εμάς υποστηρίζεται πλήρως στην εκπαίδευσή του, με όσους μοναδικούς τρόπους μπορεί να χρειαστεί.</a:t>
            </a:r>
          </a:p>
        </p:txBody>
      </p:sp>
      <p:sp>
        <p:nvSpPr>
          <p:cNvPr id="4" name="Οι διαφορές στην προοπτική, την ταυτότητα και το υπόβαθρο αποτελούν αναπόσπαστο μέρος της κοινότητάς μας.">
            <a:extLst>
              <a:ext uri="{FF2B5EF4-FFF2-40B4-BE49-F238E27FC236}">
                <a16:creationId xmlns:a16="http://schemas.microsoft.com/office/drawing/2014/main" id="{4A922ABE-3A17-F8C1-431A-9F227F4EF76B}"/>
              </a:ext>
            </a:extLst>
          </p:cNvPr>
          <p:cNvSpPr txBox="1"/>
          <p:nvPr/>
        </p:nvSpPr>
        <p:spPr bwMode="auto">
          <a:xfrm>
            <a:off x="3979174" y="9307812"/>
            <a:ext cx="1539942" cy="548608"/>
          </a:xfrm>
          <a:prstGeom prst="rect">
            <a:avLst/>
          </a:prstGeom>
          <a:solidFill>
            <a:schemeClr val="bg1"/>
          </a:solidFill>
          <a:ln w="3175" cap="flat">
            <a:noFill/>
            <a:miter lim="400000"/>
          </a:ln>
          <a:effectLst/>
        </p:spPr>
        <p:txBody>
          <a:bodyPr wrap="square" lIns="27811" tIns="27811" rIns="27811" bIns="27811" numCol="1" anchor="ctr">
            <a:spAutoFit/>
          </a:bodyPr>
          <a:lstStyle>
            <a:lvl1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800" b="0">
                <a:solidFill>
                  <a:srgbClr val="5E5E5E"/>
                </a:solidFill>
                <a:latin typeface="Helvetica"/>
                <a:ea typeface="Helvetica"/>
                <a:cs typeface="Helvetica"/>
              </a:defRPr>
            </a:lvl1pPr>
          </a:lstStyle>
          <a:p>
            <a:pPr>
              <a:defRPr/>
            </a:pPr>
            <a:r>
              <a:rPr dirty="0" err="1"/>
              <a:t>Οι</a:t>
            </a:r>
            <a:r>
              <a:rPr dirty="0"/>
              <a:t> </a:t>
            </a:r>
            <a:r>
              <a:rPr dirty="0" err="1"/>
              <a:t>δι</a:t>
            </a:r>
            <a:r>
              <a:rPr dirty="0"/>
              <a:t>αφορές στην οπτική, την ταυτότητα και το υπόβαθρο αποτελούν αναπόσπαστο μέρος της κοινότητάς μας.</a:t>
            </a:r>
          </a:p>
        </p:txBody>
      </p:sp>
      <p:sp>
        <p:nvSpPr>
          <p:cNvPr id="5" name="Δίνουμε ενεργά χώρο σε όλους να φέρουν στο τραπέζι τις μοναδικές τους δυνάμεις και τον ολοκληρωμένο εαυτό τους.">
            <a:extLst>
              <a:ext uri="{FF2B5EF4-FFF2-40B4-BE49-F238E27FC236}">
                <a16:creationId xmlns:a16="http://schemas.microsoft.com/office/drawing/2014/main" id="{366BA21F-D010-D724-A23B-D98850A68906}"/>
              </a:ext>
            </a:extLst>
          </p:cNvPr>
          <p:cNvSpPr txBox="1"/>
          <p:nvPr/>
        </p:nvSpPr>
        <p:spPr bwMode="auto">
          <a:xfrm>
            <a:off x="5661177" y="9293298"/>
            <a:ext cx="1539942" cy="548608"/>
          </a:xfrm>
          <a:prstGeom prst="rect">
            <a:avLst/>
          </a:prstGeom>
          <a:solidFill>
            <a:schemeClr val="bg1"/>
          </a:solidFill>
          <a:ln w="3175" cap="flat">
            <a:noFill/>
            <a:miter lim="400000"/>
          </a:ln>
          <a:effectLst/>
        </p:spPr>
        <p:txBody>
          <a:bodyPr wrap="square" lIns="27811" tIns="27811" rIns="27811" bIns="27811" numCol="1" anchor="ctr">
            <a:spAutoFit/>
          </a:bodyPr>
          <a:lstStyle>
            <a:lvl1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800" b="0">
                <a:solidFill>
                  <a:srgbClr val="5E5E5E"/>
                </a:solidFill>
                <a:latin typeface="Helvetica"/>
                <a:ea typeface="Helvetica"/>
                <a:cs typeface="Helvetica"/>
              </a:defRPr>
            </a:lvl1pPr>
          </a:lstStyle>
          <a:p>
            <a:pPr>
              <a:defRPr/>
            </a:pPr>
            <a:r>
              <a:rPr dirty="0" err="1"/>
              <a:t>Δίνουμε</a:t>
            </a:r>
            <a:r>
              <a:rPr dirty="0"/>
              <a:t> </a:t>
            </a:r>
            <a:r>
              <a:rPr dirty="0" err="1"/>
              <a:t>ενεργά</a:t>
            </a:r>
            <a:r>
              <a:rPr dirty="0"/>
              <a:t> </a:t>
            </a:r>
            <a:r>
              <a:rPr dirty="0" err="1"/>
              <a:t>χώρο</a:t>
            </a:r>
            <a:r>
              <a:rPr dirty="0"/>
              <a:t> </a:t>
            </a:r>
            <a:r>
              <a:rPr dirty="0" err="1"/>
              <a:t>σε</a:t>
            </a:r>
            <a:r>
              <a:rPr dirty="0"/>
              <a:t> </a:t>
            </a:r>
            <a:r>
              <a:rPr dirty="0" err="1"/>
              <a:t>όλους</a:t>
            </a:r>
            <a:r>
              <a:rPr dirty="0"/>
              <a:t> να </a:t>
            </a:r>
            <a:r>
              <a:rPr dirty="0" err="1"/>
              <a:t>φέρουν</a:t>
            </a:r>
            <a:r>
              <a:rPr dirty="0"/>
              <a:t> στο </a:t>
            </a:r>
            <a:r>
              <a:rPr dirty="0" err="1"/>
              <a:t>τρ</a:t>
            </a:r>
            <a:r>
              <a:rPr dirty="0"/>
              <a:t>απέζι τις μοναδικές τους δυνάμεις και τον ολοκληρωμένο εαυτό τους.</a:t>
            </a:r>
          </a:p>
        </p:txBody>
      </p:sp>
      <p:sp>
        <p:nvSpPr>
          <p:cNvPr id="6" name="Δικαιοσύνης">
            <a:extLst>
              <a:ext uri="{FF2B5EF4-FFF2-40B4-BE49-F238E27FC236}">
                <a16:creationId xmlns:a16="http://schemas.microsoft.com/office/drawing/2014/main" id="{4CCC3AEA-16A1-5CD2-46AB-292DE317CB93}"/>
              </a:ext>
            </a:extLst>
          </p:cNvPr>
          <p:cNvSpPr txBox="1"/>
          <p:nvPr/>
        </p:nvSpPr>
        <p:spPr bwMode="auto">
          <a:xfrm>
            <a:off x="833537" y="7510926"/>
            <a:ext cx="1040409" cy="271609"/>
          </a:xfrm>
          <a:prstGeom prst="rect">
            <a:avLst/>
          </a:prstGeom>
          <a:solidFill>
            <a:schemeClr val="bg1"/>
          </a:solidFill>
          <a:ln w="3175" cap="flat">
            <a:noFill/>
            <a:miter lim="400000"/>
          </a:ln>
          <a:effectLst/>
        </p:spPr>
        <p:txBody>
          <a:bodyPr wrap="none" lIns="27811" tIns="27811" rIns="27811" bIns="27811" numCol="1" anchor="ctr">
            <a:spAutoFit/>
          </a:bodyPr>
          <a:lstStyle>
            <a:lvl1pPr>
              <a:defRPr sz="1400" b="0">
                <a:solidFill>
                  <a:srgbClr val="742117"/>
                </a:solidFill>
                <a:latin typeface="Helvetica Neue Medium"/>
                <a:ea typeface="Helvetica Neue Medium"/>
                <a:cs typeface="Helvetica Neue Medium"/>
              </a:defRPr>
            </a:lvl1pPr>
          </a:lstStyle>
          <a:p>
            <a:pPr>
              <a:defRPr/>
            </a:pPr>
            <a:r>
              <a:rPr b="1" dirty="0" err="1"/>
              <a:t>Δικ</a:t>
            </a:r>
            <a:r>
              <a:rPr b="1" dirty="0"/>
              <a:t>αιοσύνη</a:t>
            </a:r>
          </a:p>
        </p:txBody>
      </p:sp>
      <p:sp>
        <p:nvSpPr>
          <p:cNvPr id="7" name="Μετοχικό κεφάλαιο">
            <a:extLst>
              <a:ext uri="{FF2B5EF4-FFF2-40B4-BE49-F238E27FC236}">
                <a16:creationId xmlns:a16="http://schemas.microsoft.com/office/drawing/2014/main" id="{59D3AD59-3D69-2B31-E885-DF8AAED93579}"/>
              </a:ext>
            </a:extLst>
          </p:cNvPr>
          <p:cNvSpPr txBox="1"/>
          <p:nvPr/>
        </p:nvSpPr>
        <p:spPr bwMode="auto">
          <a:xfrm>
            <a:off x="2705674" y="7510926"/>
            <a:ext cx="718206" cy="271609"/>
          </a:xfrm>
          <a:prstGeom prst="rect">
            <a:avLst/>
          </a:prstGeom>
          <a:solidFill>
            <a:schemeClr val="bg1"/>
          </a:solidFill>
          <a:ln w="3175" cap="flat">
            <a:noFill/>
            <a:miter lim="400000"/>
          </a:ln>
          <a:effectLst/>
        </p:spPr>
        <p:txBody>
          <a:bodyPr wrap="none" lIns="27811" tIns="27811" rIns="27811" bIns="27811" numCol="1" anchor="ctr">
            <a:spAutoFit/>
          </a:bodyPr>
          <a:lstStyle>
            <a:lvl1pPr>
              <a:defRPr sz="1400" b="0">
                <a:solidFill>
                  <a:srgbClr val="742117"/>
                </a:solidFill>
                <a:latin typeface="Helvetica Neue Medium"/>
                <a:ea typeface="Helvetica Neue Medium"/>
                <a:cs typeface="Helvetica Neue Medium"/>
              </a:defRPr>
            </a:lvl1pPr>
          </a:lstStyle>
          <a:p>
            <a:pPr>
              <a:defRPr/>
            </a:pPr>
            <a:r>
              <a:rPr lang="el-GR" b="1" dirty="0"/>
              <a:t>Ισότητα</a:t>
            </a:r>
            <a:endParaRPr b="1" dirty="0"/>
          </a:p>
        </p:txBody>
      </p:sp>
      <p:sp>
        <p:nvSpPr>
          <p:cNvPr id="8" name="Διαφορετικότητα">
            <a:extLst>
              <a:ext uri="{FF2B5EF4-FFF2-40B4-BE49-F238E27FC236}">
                <a16:creationId xmlns:a16="http://schemas.microsoft.com/office/drawing/2014/main" id="{D0131CD0-D727-C174-2755-18503204AFA1}"/>
              </a:ext>
            </a:extLst>
          </p:cNvPr>
          <p:cNvSpPr txBox="1"/>
          <p:nvPr/>
        </p:nvSpPr>
        <p:spPr bwMode="auto">
          <a:xfrm>
            <a:off x="4027174" y="7510926"/>
            <a:ext cx="1497264" cy="271609"/>
          </a:xfrm>
          <a:prstGeom prst="rect">
            <a:avLst/>
          </a:prstGeom>
          <a:solidFill>
            <a:schemeClr val="bg1"/>
          </a:solidFill>
          <a:ln w="3175" cap="flat">
            <a:noFill/>
            <a:miter lim="400000"/>
          </a:ln>
          <a:effectLst/>
        </p:spPr>
        <p:txBody>
          <a:bodyPr wrap="none" lIns="27811" tIns="27811" rIns="27811" bIns="27811" numCol="1" anchor="ctr">
            <a:spAutoFit/>
          </a:bodyPr>
          <a:lstStyle>
            <a:lvl1pPr>
              <a:defRPr sz="1400" b="0">
                <a:solidFill>
                  <a:srgbClr val="742117"/>
                </a:solidFill>
                <a:latin typeface="Helvetica Neue Medium"/>
                <a:ea typeface="Helvetica Neue Medium"/>
                <a:cs typeface="Helvetica Neue Medium"/>
              </a:defRPr>
            </a:lvl1pPr>
          </a:lstStyle>
          <a:p>
            <a:pPr>
              <a:defRPr/>
            </a:pPr>
            <a:r>
              <a:rPr b="1" dirty="0" err="1"/>
              <a:t>Δι</a:t>
            </a:r>
            <a:r>
              <a:rPr b="1" dirty="0"/>
              <a:t>αφορετικότητα</a:t>
            </a:r>
          </a:p>
        </p:txBody>
      </p:sp>
      <p:sp>
        <p:nvSpPr>
          <p:cNvPr id="9" name="Ένταξη">
            <a:extLst>
              <a:ext uri="{FF2B5EF4-FFF2-40B4-BE49-F238E27FC236}">
                <a16:creationId xmlns:a16="http://schemas.microsoft.com/office/drawing/2014/main" id="{111B9C0B-2E39-A34C-EE37-0F3087D0AAAC}"/>
              </a:ext>
            </a:extLst>
          </p:cNvPr>
          <p:cNvSpPr txBox="1"/>
          <p:nvPr/>
        </p:nvSpPr>
        <p:spPr bwMode="auto">
          <a:xfrm>
            <a:off x="5946725" y="7510926"/>
            <a:ext cx="1044443" cy="271609"/>
          </a:xfrm>
          <a:prstGeom prst="rect">
            <a:avLst/>
          </a:prstGeom>
          <a:solidFill>
            <a:schemeClr val="bg1"/>
          </a:solidFill>
          <a:ln w="3175" cap="flat">
            <a:noFill/>
            <a:miter lim="400000"/>
          </a:ln>
          <a:effectLst/>
        </p:spPr>
        <p:txBody>
          <a:bodyPr wrap="square" lIns="27811" tIns="27811" rIns="27811" bIns="27811" numCol="1" anchor="ctr">
            <a:spAutoFit/>
          </a:bodyPr>
          <a:lstStyle>
            <a:lvl1pPr>
              <a:defRPr sz="1400" b="0">
                <a:solidFill>
                  <a:srgbClr val="742117"/>
                </a:solidFill>
                <a:latin typeface="Helvetica Neue Medium"/>
                <a:ea typeface="Helvetica Neue Medium"/>
                <a:cs typeface="Helvetica Neue Medium"/>
              </a:defRPr>
            </a:lvl1pPr>
          </a:lstStyle>
          <a:p>
            <a:pPr>
              <a:defRPr/>
            </a:pPr>
            <a:r>
              <a:rPr b="1" dirty="0" err="1"/>
              <a:t>Έντ</a:t>
            </a:r>
            <a:r>
              <a:rPr b="1" dirty="0"/>
              <a:t>αξη</a:t>
            </a:r>
          </a:p>
        </p:txBody>
      </p:sp>
    </p:spTree>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Roboto Medium"/>
        <a:ea typeface="Roboto Medium"/>
        <a:cs typeface="Roboto Medium"/>
      </a:majorFont>
      <a:minorFont>
        <a:latin typeface="Roboto Medium"/>
        <a:ea typeface="Roboto Medium"/>
        <a:cs typeface="Roboto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3175" cap="flat">
          <a:noFill/>
          <a:miter lim="400000"/>
        </a:ln>
        <a:effectLst/>
        <a:sp3d/>
      </a:spPr>
      <a:bodyPr rot="0" spcFirstLastPara="1" vertOverflow="overflow" horzOverflow="overflow" vert="horz" wrap="square" lIns="27614" tIns="27614" rIns="27614" bIns="27614" numCol="1" spcCol="38100" rtlCol="0" anchor="ctr">
        <a:spAutoFit/>
      </a:bodyPr>
      <a:lstStyle>
        <a:defPPr marL="0" marR="0" indent="0" algn="ctr" defTabSz="640490" rtl="0" fontAlgn="auto" latinLnBrk="0" hangingPunct="0">
          <a:lnSpc>
            <a:spcPct val="100000"/>
          </a:lnSpc>
          <a:spcBef>
            <a:spcPts val="0"/>
          </a:spcBef>
          <a:spcAft>
            <a:spcPts val="0"/>
          </a:spcAft>
          <a:buClrTx/>
          <a:buSzTx/>
          <a:buFontTx/>
          <a:buNone/>
          <a:tabLst/>
          <a:defRPr kumimoji="0" sz="20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3175"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27614" tIns="27614" rIns="27614" bIns="27614" numCol="1" spcCol="38100" rtlCol="0" anchor="ctr">
        <a:spAutoFit/>
      </a:bodyPr>
      <a:lstStyle>
        <a:defPPr marL="0" marR="0" indent="0" algn="ctr" defTabSz="64049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Roboto Medium"/>
        <a:ea typeface="Roboto Medium"/>
        <a:cs typeface="Roboto Medium"/>
      </a:majorFont>
      <a:minorFont>
        <a:latin typeface="Roboto Medium"/>
        <a:ea typeface="Roboto Medium"/>
        <a:cs typeface="Roboto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3175" cap="flat">
          <a:noFill/>
          <a:miter lim="400000"/>
        </a:ln>
        <a:effectLst/>
        <a:sp3d/>
      </a:spPr>
      <a:bodyPr rot="0" spcFirstLastPara="1" vertOverflow="overflow" horzOverflow="overflow" vert="horz" wrap="square" lIns="27614" tIns="27614" rIns="27614" bIns="27614" numCol="1" spcCol="38100" rtlCol="0" anchor="ctr">
        <a:spAutoFit/>
      </a:bodyPr>
      <a:lstStyle>
        <a:defPPr marL="0" marR="0" indent="0" algn="ctr" defTabSz="640490" rtl="0" fontAlgn="auto" latinLnBrk="0" hangingPunct="0">
          <a:lnSpc>
            <a:spcPct val="100000"/>
          </a:lnSpc>
          <a:spcBef>
            <a:spcPts val="0"/>
          </a:spcBef>
          <a:spcAft>
            <a:spcPts val="0"/>
          </a:spcAft>
          <a:buClrTx/>
          <a:buSzTx/>
          <a:buFontTx/>
          <a:buNone/>
          <a:tabLst/>
          <a:defRPr kumimoji="0" sz="20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3175"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27614" tIns="27614" rIns="27614" bIns="27614" numCol="1" spcCol="38100" rtlCol="0" anchor="ctr">
        <a:spAutoFit/>
      </a:bodyPr>
      <a:lstStyle>
        <a:defPPr marL="0" marR="0" indent="0" algn="ctr" defTabSz="64049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34</TotalTime>
  <Words>1459</Words>
  <Application>Microsoft Macintosh PowerPoint</Application>
  <PresentationFormat>Custom</PresentationFormat>
  <Paragraphs>135</Paragraphs>
  <Slides>7</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7</vt:i4>
      </vt:variant>
    </vt:vector>
  </HeadingPairs>
  <TitlesOfParts>
    <vt:vector size="18" baseType="lpstr">
      <vt:lpstr>Arial</vt:lpstr>
      <vt:lpstr>Helvetica</vt:lpstr>
      <vt:lpstr>Helvetica Light</vt:lpstr>
      <vt:lpstr>Helvetica Neue</vt:lpstr>
      <vt:lpstr>Helvetica Neue Light</vt:lpstr>
      <vt:lpstr>Helvetica Neue Medium</vt:lpstr>
      <vt:lpstr>Helvetica Neue Thin</vt:lpstr>
      <vt:lpstr>Roboto</vt:lpstr>
      <vt:lpstr>Roboto Medium</vt:lpstr>
      <vt:lpstr>Times Roman</vt: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Kotzagianni</dc:creator>
  <cp:lastModifiedBy>Maria Kotzagianni</cp:lastModifiedBy>
  <cp:revision>4</cp:revision>
  <dcterms:modified xsi:type="dcterms:W3CDTF">2024-04-10T07:49:44Z</dcterms:modified>
</cp:coreProperties>
</file>